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91" r:id="rId8"/>
    <p:sldId id="290" r:id="rId9"/>
    <p:sldId id="269" r:id="rId10"/>
    <p:sldId id="277" r:id="rId11"/>
    <p:sldId id="292" r:id="rId12"/>
    <p:sldId id="296" r:id="rId13"/>
    <p:sldId id="287" r:id="rId14"/>
    <p:sldId id="272" r:id="rId15"/>
    <p:sldId id="265" r:id="rId16"/>
    <p:sldId id="270" r:id="rId17"/>
    <p:sldId id="297" r:id="rId18"/>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45342E-5D4B-F16A-1827-A622FD876C67}" name="ANDERSON, Emma (HARROGATE AND DISTRICT NHS FOUNDATION TRUST)" initials="AE(ADNFT" userId="S::emmaanderson3@nhs.net::3815140c-a216-4cdb-ab1d-67c460ad563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ittain Lisa [RCD]" initials="BL[" lastIdx="1" clrIdx="0">
    <p:extLst>
      <p:ext uri="{19B8F6BF-5375-455C-9EA6-DF929625EA0E}">
        <p15:presenceInfo xmlns:p15="http://schemas.microsoft.com/office/powerpoint/2012/main" userId="S-1-5-21-1214440339-287218729-1801674531-44639" providerId="AD"/>
      </p:ext>
    </p:extLst>
  </p:cmAuthor>
  <p:cmAuthor id="2" name="CAMPBELL YVONNE [RCD] PLANNING" initials="CY[P" lastIdx="2" clrIdx="1">
    <p:extLst>
      <p:ext uri="{19B8F6BF-5375-455C-9EA6-DF929625EA0E}">
        <p15:presenceInfo xmlns:p15="http://schemas.microsoft.com/office/powerpoint/2012/main" userId="S-1-5-21-1214440339-287218729-1801674531-1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7B3"/>
    <a:srgbClr val="00B9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3979" autoAdjust="0"/>
  </p:normalViewPr>
  <p:slideViewPr>
    <p:cSldViewPr snapToGrid="0">
      <p:cViewPr varScale="1">
        <p:scale>
          <a:sx n="105" d="100"/>
          <a:sy n="105" d="100"/>
        </p:scale>
        <p:origin x="60"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4-03T13:26:36.947" idx="1">
    <p:pos x="4275" y="1251"/>
    <p:text>need to add (25) after 0-19</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5300"/>
          </a:xfrm>
          <a:prstGeom prst="rect">
            <a:avLst/>
          </a:prstGeom>
        </p:spPr>
        <p:txBody>
          <a:bodyPr vert="horz" lIns="91440" tIns="45720" rIns="91440" bIns="45720" rtlCol="0"/>
          <a:lstStyle>
            <a:lvl1pPr algn="r">
              <a:defRPr sz="1200"/>
            </a:lvl1pPr>
          </a:lstStyle>
          <a:p>
            <a:fld id="{86956BE4-CD72-4150-9F83-7612C50AE08E}" type="datetimeFigureOut">
              <a:rPr lang="en-GB" smtClean="0"/>
              <a:t>14/04/2024</a:t>
            </a:fld>
            <a:endParaRPr lang="en-GB"/>
          </a:p>
        </p:txBody>
      </p:sp>
      <p:sp>
        <p:nvSpPr>
          <p:cNvPr id="4" name="Slide Image Placeholder 3"/>
          <p:cNvSpPr>
            <a:spLocks noGrp="1" noRot="1" noChangeAspect="1"/>
          </p:cNvSpPr>
          <p:nvPr>
            <p:ph type="sldImg" idx="2"/>
          </p:nvPr>
        </p:nvSpPr>
        <p:spPr>
          <a:xfrm>
            <a:off x="468313"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51388"/>
            <a:ext cx="5486400"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97180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377363"/>
            <a:ext cx="2971800" cy="495300"/>
          </a:xfrm>
          <a:prstGeom prst="rect">
            <a:avLst/>
          </a:prstGeom>
        </p:spPr>
        <p:txBody>
          <a:bodyPr vert="horz" lIns="91440" tIns="45720" rIns="91440" bIns="45720" rtlCol="0" anchor="b"/>
          <a:lstStyle>
            <a:lvl1pPr algn="r">
              <a:defRPr sz="1200"/>
            </a:lvl1pPr>
          </a:lstStyle>
          <a:p>
            <a:fld id="{6EE6B399-6FD7-4DB7-BFC6-44CBAE2BFCCF}" type="slidenum">
              <a:rPr lang="en-GB" smtClean="0"/>
              <a:t>‹#›</a:t>
            </a:fld>
            <a:endParaRPr lang="en-GB"/>
          </a:p>
        </p:txBody>
      </p:sp>
    </p:spTree>
    <p:extLst>
      <p:ext uri="{BB962C8B-B14F-4D97-AF65-F5344CB8AC3E}">
        <p14:creationId xmlns:p14="http://schemas.microsoft.com/office/powerpoint/2010/main" val="1277104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we need to </a:t>
            </a:r>
            <a:r>
              <a:rPr lang="en-GB" dirty="0" err="1"/>
              <a:t>i</a:t>
            </a:r>
            <a:endParaRPr lang="en-GB" dirty="0"/>
          </a:p>
        </p:txBody>
      </p:sp>
      <p:sp>
        <p:nvSpPr>
          <p:cNvPr id="4" name="Slide Number Placeholder 3"/>
          <p:cNvSpPr>
            <a:spLocks noGrp="1"/>
          </p:cNvSpPr>
          <p:nvPr>
            <p:ph type="sldNum" sz="quarter" idx="5"/>
          </p:nvPr>
        </p:nvSpPr>
        <p:spPr/>
        <p:txBody>
          <a:bodyPr/>
          <a:lstStyle/>
          <a:p>
            <a:fld id="{6EE6B399-6FD7-4DB7-BFC6-44CBAE2BFCCF}" type="slidenum">
              <a:rPr lang="en-GB" smtClean="0"/>
              <a:t>5</a:t>
            </a:fld>
            <a:endParaRPr lang="en-GB"/>
          </a:p>
        </p:txBody>
      </p:sp>
    </p:spTree>
    <p:extLst>
      <p:ext uri="{BB962C8B-B14F-4D97-AF65-F5344CB8AC3E}">
        <p14:creationId xmlns:p14="http://schemas.microsoft.com/office/powerpoint/2010/main" val="3562301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we need to </a:t>
            </a:r>
            <a:r>
              <a:rPr lang="en-GB" dirty="0" err="1"/>
              <a:t>i</a:t>
            </a:r>
            <a:endParaRPr lang="en-GB" dirty="0"/>
          </a:p>
        </p:txBody>
      </p:sp>
      <p:sp>
        <p:nvSpPr>
          <p:cNvPr id="4" name="Slide Number Placeholder 3"/>
          <p:cNvSpPr>
            <a:spLocks noGrp="1"/>
          </p:cNvSpPr>
          <p:nvPr>
            <p:ph type="sldNum" sz="quarter" idx="5"/>
          </p:nvPr>
        </p:nvSpPr>
        <p:spPr/>
        <p:txBody>
          <a:bodyPr/>
          <a:lstStyle/>
          <a:p>
            <a:fld id="{6EE6B399-6FD7-4DB7-BFC6-44CBAE2BFCCF}" type="slidenum">
              <a:rPr lang="en-GB" smtClean="0"/>
              <a:t>10</a:t>
            </a:fld>
            <a:endParaRPr lang="en-GB"/>
          </a:p>
        </p:txBody>
      </p:sp>
    </p:spTree>
    <p:extLst>
      <p:ext uri="{BB962C8B-B14F-4D97-AF65-F5344CB8AC3E}">
        <p14:creationId xmlns:p14="http://schemas.microsoft.com/office/powerpoint/2010/main" val="374952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DFE16CB-5144-45D2-96E3-26536145C00D}" type="datetimeFigureOut">
              <a:rPr lang="en-GB" smtClean="0"/>
              <a:t>14/04/2024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D1662C-9C1F-477A-903E-39CD75E6D448}" type="slidenum">
              <a:rPr lang="en-GB" smtClean="0"/>
              <a:t>‹#›</a:t>
            </a:fld>
            <a:endParaRPr lang="en-GB"/>
          </a:p>
        </p:txBody>
      </p:sp>
    </p:spTree>
    <p:extLst>
      <p:ext uri="{BB962C8B-B14F-4D97-AF65-F5344CB8AC3E}">
        <p14:creationId xmlns:p14="http://schemas.microsoft.com/office/powerpoint/2010/main" val="1287316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FE16CB-5144-45D2-96E3-26536145C00D}" type="datetimeFigureOut">
              <a:rPr lang="en-GB" smtClean="0"/>
              <a:t>14/04/2024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D1662C-9C1F-477A-903E-39CD75E6D448}" type="slidenum">
              <a:rPr lang="en-GB" smtClean="0"/>
              <a:t>‹#›</a:t>
            </a:fld>
            <a:endParaRPr lang="en-GB"/>
          </a:p>
        </p:txBody>
      </p:sp>
    </p:spTree>
    <p:extLst>
      <p:ext uri="{BB962C8B-B14F-4D97-AF65-F5344CB8AC3E}">
        <p14:creationId xmlns:p14="http://schemas.microsoft.com/office/powerpoint/2010/main" val="3468375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FE16CB-5144-45D2-96E3-26536145C00D}" type="datetimeFigureOut">
              <a:rPr lang="en-GB" smtClean="0"/>
              <a:t>14/04/2024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D1662C-9C1F-477A-903E-39CD75E6D448}" type="slidenum">
              <a:rPr lang="en-GB" smtClean="0"/>
              <a:t>‹#›</a:t>
            </a:fld>
            <a:endParaRPr lang="en-GB"/>
          </a:p>
        </p:txBody>
      </p:sp>
    </p:spTree>
    <p:extLst>
      <p:ext uri="{BB962C8B-B14F-4D97-AF65-F5344CB8AC3E}">
        <p14:creationId xmlns:p14="http://schemas.microsoft.com/office/powerpoint/2010/main" val="127376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FE16CB-5144-45D2-96E3-26536145C00D}" type="datetimeFigureOut">
              <a:rPr lang="en-GB" smtClean="0"/>
              <a:t>14/04/2024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D1662C-9C1F-477A-903E-39CD75E6D448}" type="slidenum">
              <a:rPr lang="en-GB" smtClean="0"/>
              <a:t>‹#›</a:t>
            </a:fld>
            <a:endParaRPr lang="en-GB"/>
          </a:p>
        </p:txBody>
      </p:sp>
    </p:spTree>
    <p:extLst>
      <p:ext uri="{BB962C8B-B14F-4D97-AF65-F5344CB8AC3E}">
        <p14:creationId xmlns:p14="http://schemas.microsoft.com/office/powerpoint/2010/main" val="428249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FE16CB-5144-45D2-96E3-26536145C00D}" type="datetimeFigureOut">
              <a:rPr lang="en-GB" smtClean="0"/>
              <a:t>14/04/2024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D1662C-9C1F-477A-903E-39CD75E6D448}" type="slidenum">
              <a:rPr lang="en-GB" smtClean="0"/>
              <a:t>‹#›</a:t>
            </a:fld>
            <a:endParaRPr lang="en-GB"/>
          </a:p>
        </p:txBody>
      </p:sp>
    </p:spTree>
    <p:extLst>
      <p:ext uri="{BB962C8B-B14F-4D97-AF65-F5344CB8AC3E}">
        <p14:creationId xmlns:p14="http://schemas.microsoft.com/office/powerpoint/2010/main" val="2537279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DFE16CB-5144-45D2-96E3-26536145C00D}" type="datetimeFigureOut">
              <a:rPr lang="en-GB" smtClean="0"/>
              <a:t>14/04/2024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D1662C-9C1F-477A-903E-39CD75E6D448}" type="slidenum">
              <a:rPr lang="en-GB" smtClean="0"/>
              <a:t>‹#›</a:t>
            </a:fld>
            <a:endParaRPr lang="en-GB"/>
          </a:p>
        </p:txBody>
      </p:sp>
    </p:spTree>
    <p:extLst>
      <p:ext uri="{BB962C8B-B14F-4D97-AF65-F5344CB8AC3E}">
        <p14:creationId xmlns:p14="http://schemas.microsoft.com/office/powerpoint/2010/main" val="1326744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DFE16CB-5144-45D2-96E3-26536145C00D}" type="datetimeFigureOut">
              <a:rPr lang="en-GB" smtClean="0"/>
              <a:t>14/04/2024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D1662C-9C1F-477A-903E-39CD75E6D448}" type="slidenum">
              <a:rPr lang="en-GB" smtClean="0"/>
              <a:t>‹#›</a:t>
            </a:fld>
            <a:endParaRPr lang="en-GB"/>
          </a:p>
        </p:txBody>
      </p:sp>
    </p:spTree>
    <p:extLst>
      <p:ext uri="{BB962C8B-B14F-4D97-AF65-F5344CB8AC3E}">
        <p14:creationId xmlns:p14="http://schemas.microsoft.com/office/powerpoint/2010/main" val="3540310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DFE16CB-5144-45D2-96E3-26536145C00D}" type="datetimeFigureOut">
              <a:rPr lang="en-GB" smtClean="0"/>
              <a:t>14/04/2024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D1662C-9C1F-477A-903E-39CD75E6D448}" type="slidenum">
              <a:rPr lang="en-GB" smtClean="0"/>
              <a:t>‹#›</a:t>
            </a:fld>
            <a:endParaRPr lang="en-GB"/>
          </a:p>
        </p:txBody>
      </p:sp>
    </p:spTree>
    <p:extLst>
      <p:ext uri="{BB962C8B-B14F-4D97-AF65-F5344CB8AC3E}">
        <p14:creationId xmlns:p14="http://schemas.microsoft.com/office/powerpoint/2010/main" val="1805478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E16CB-5144-45D2-96E3-26536145C00D}" type="datetimeFigureOut">
              <a:rPr lang="en-GB" smtClean="0"/>
              <a:t>14/04/2024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D1662C-9C1F-477A-903E-39CD75E6D448}" type="slidenum">
              <a:rPr lang="en-GB" smtClean="0"/>
              <a:t>‹#›</a:t>
            </a:fld>
            <a:endParaRPr lang="en-GB"/>
          </a:p>
        </p:txBody>
      </p:sp>
    </p:spTree>
    <p:extLst>
      <p:ext uri="{BB962C8B-B14F-4D97-AF65-F5344CB8AC3E}">
        <p14:creationId xmlns:p14="http://schemas.microsoft.com/office/powerpoint/2010/main" val="185543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FE16CB-5144-45D2-96E3-26536145C00D}" type="datetimeFigureOut">
              <a:rPr lang="en-GB" smtClean="0"/>
              <a:t>14/04/2024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D1662C-9C1F-477A-903E-39CD75E6D448}" type="slidenum">
              <a:rPr lang="en-GB" smtClean="0"/>
              <a:t>‹#›</a:t>
            </a:fld>
            <a:endParaRPr lang="en-GB"/>
          </a:p>
        </p:txBody>
      </p:sp>
    </p:spTree>
    <p:extLst>
      <p:ext uri="{BB962C8B-B14F-4D97-AF65-F5344CB8AC3E}">
        <p14:creationId xmlns:p14="http://schemas.microsoft.com/office/powerpoint/2010/main" val="359868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FE16CB-5144-45D2-96E3-26536145C00D}" type="datetimeFigureOut">
              <a:rPr lang="en-GB" smtClean="0"/>
              <a:t>14/04/2024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D1662C-9C1F-477A-903E-39CD75E6D448}" type="slidenum">
              <a:rPr lang="en-GB" smtClean="0"/>
              <a:t>‹#›</a:t>
            </a:fld>
            <a:endParaRPr lang="en-GB"/>
          </a:p>
        </p:txBody>
      </p:sp>
    </p:spTree>
    <p:extLst>
      <p:ext uri="{BB962C8B-B14F-4D97-AF65-F5344CB8AC3E}">
        <p14:creationId xmlns:p14="http://schemas.microsoft.com/office/powerpoint/2010/main" val="366499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16CB-5144-45D2-96E3-26536145C00D}" type="datetimeFigureOut">
              <a:rPr lang="en-GB" smtClean="0"/>
              <a:t>14/04/2024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1662C-9C1F-477A-903E-39CD75E6D448}" type="slidenum">
              <a:rPr lang="en-GB" smtClean="0"/>
              <a:t>‹#›</a:t>
            </a:fld>
            <a:endParaRPr lang="en-GB"/>
          </a:p>
        </p:txBody>
      </p:sp>
    </p:spTree>
    <p:extLst>
      <p:ext uri="{BB962C8B-B14F-4D97-AF65-F5344CB8AC3E}">
        <p14:creationId xmlns:p14="http://schemas.microsoft.com/office/powerpoint/2010/main" val="3909649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7661" y="1723612"/>
            <a:ext cx="6041720" cy="2387600"/>
          </a:xfrm>
        </p:spPr>
        <p:txBody>
          <a:bodyPr>
            <a:normAutofit/>
          </a:bodyPr>
          <a:lstStyle/>
          <a:p>
            <a:pPr algn="l"/>
            <a:r>
              <a:rPr lang="en-GB" sz="4800" dirty="0">
                <a:solidFill>
                  <a:srgbClr val="0E67B3"/>
                </a:solidFill>
                <a:latin typeface="Arial" panose="020B0604020202020204" pitchFamily="34" charset="0"/>
                <a:cs typeface="Arial" panose="020B0604020202020204" pitchFamily="34" charset="0"/>
              </a:rPr>
              <a:t>Children’s Public Health Services Strategy</a:t>
            </a:r>
          </a:p>
        </p:txBody>
      </p:sp>
    </p:spTree>
    <p:extLst>
      <p:ext uri="{BB962C8B-B14F-4D97-AF65-F5344CB8AC3E}">
        <p14:creationId xmlns:p14="http://schemas.microsoft.com/office/powerpoint/2010/main" val="549198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28588"/>
            <a:ext cx="11111630" cy="1325563"/>
          </a:xfrm>
        </p:spPr>
        <p:txBody>
          <a:bodyPr>
            <a:normAutofit/>
          </a:bodyPr>
          <a:lstStyle/>
          <a:p>
            <a:pPr>
              <a:lnSpc>
                <a:spcPct val="100000"/>
              </a:lnSpc>
            </a:pPr>
            <a:r>
              <a:rPr lang="en-GB" sz="2800" b="1" dirty="0">
                <a:solidFill>
                  <a:srgbClr val="0E67B3"/>
                </a:solidFill>
                <a:latin typeface="Arial" panose="020B0604020202020204" pitchFamily="34" charset="0"/>
                <a:cs typeface="Arial" panose="020B0604020202020204" pitchFamily="34" charset="0"/>
              </a:rPr>
              <a:t>Children and Young People: The Voice of Lived Experience</a:t>
            </a:r>
          </a:p>
        </p:txBody>
      </p:sp>
      <p:graphicFrame>
        <p:nvGraphicFramePr>
          <p:cNvPr id="5" name="Table 4">
            <a:extLst>
              <a:ext uri="{FF2B5EF4-FFF2-40B4-BE49-F238E27FC236}">
                <a16:creationId xmlns:a16="http://schemas.microsoft.com/office/drawing/2014/main" id="{27C6D6B8-829E-54C5-37AE-A675F66E8FA5}"/>
              </a:ext>
            </a:extLst>
          </p:cNvPr>
          <p:cNvGraphicFramePr>
            <a:graphicFrameLocks noGrp="1"/>
          </p:cNvGraphicFramePr>
          <p:nvPr>
            <p:extLst>
              <p:ext uri="{D42A27DB-BD31-4B8C-83A1-F6EECF244321}">
                <p14:modId xmlns:p14="http://schemas.microsoft.com/office/powerpoint/2010/main" val="3782162578"/>
              </p:ext>
            </p:extLst>
          </p:nvPr>
        </p:nvGraphicFramePr>
        <p:xfrm>
          <a:off x="838200" y="1839311"/>
          <a:ext cx="10515600" cy="3081824"/>
        </p:xfrm>
        <a:graphic>
          <a:graphicData uri="http://schemas.openxmlformats.org/drawingml/2006/table">
            <a:tbl>
              <a:tblPr/>
              <a:tblGrid>
                <a:gridCol w="10515600">
                  <a:extLst>
                    <a:ext uri="{9D8B030D-6E8A-4147-A177-3AD203B41FA5}">
                      <a16:colId xmlns:a16="http://schemas.microsoft.com/office/drawing/2014/main" val="404196936"/>
                    </a:ext>
                  </a:extLst>
                </a:gridCol>
              </a:tblGrid>
              <a:tr h="3081824">
                <a:tc>
                  <a:txBody>
                    <a:bodyPr/>
                    <a:lstStyle/>
                    <a:p>
                      <a:pPr algn="just">
                        <a:spcBef>
                          <a:spcPts val="600"/>
                        </a:spcBef>
                        <a:spcAft>
                          <a:spcPts val="600"/>
                        </a:spcAft>
                      </a:pPr>
                      <a:r>
                        <a:rPr lang="en-GB" sz="1600" i="1" dirty="0">
                          <a:solidFill>
                            <a:srgbClr val="2E86C9"/>
                          </a:solidFill>
                          <a:effectLst/>
                          <a:latin typeface="Arial" panose="020B0604020202020204" pitchFamily="34" charset="0"/>
                          <a:ea typeface="Calibri" panose="020F0502020204030204" pitchFamily="34" charset="0"/>
                          <a:cs typeface="Arial" panose="020B0604020202020204" pitchFamily="34" charset="0"/>
                        </a:rPr>
                        <a:t>Engaging Children and Young People in Services Co-Design</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en-GB" sz="1600" dirty="0">
                          <a:effectLst/>
                          <a:latin typeface="Arial" panose="020B0604020202020204" pitchFamily="34" charset="0"/>
                          <a:ea typeface="Calibri" panose="020F0502020204030204" pitchFamily="34" charset="0"/>
                          <a:cs typeface="Arial" panose="020B0604020202020204" pitchFamily="34" charset="0"/>
                        </a:rPr>
                        <a:t>As experts by experience, our </a:t>
                      </a:r>
                      <a:r>
                        <a:rPr lang="en-GB" sz="1600" dirty="0" smtClean="0">
                          <a:effectLst/>
                          <a:latin typeface="Arial" panose="020B0604020202020204" pitchFamily="34" charset="0"/>
                          <a:ea typeface="Calibri" panose="020F0502020204030204" pitchFamily="34" charset="0"/>
                          <a:cs typeface="Arial" panose="020B0604020202020204" pitchFamily="34" charset="0"/>
                        </a:rPr>
                        <a:t>Children, Young People and </a:t>
                      </a:r>
                      <a:r>
                        <a:rPr lang="en-GB" sz="1600" dirty="0">
                          <a:effectLst/>
                          <a:latin typeface="Arial" panose="020B0604020202020204" pitchFamily="34" charset="0"/>
                          <a:ea typeface="Calibri" panose="020F0502020204030204" pitchFamily="34" charset="0"/>
                          <a:cs typeface="Arial" panose="020B0604020202020204" pitchFamily="34" charset="0"/>
                        </a:rPr>
                        <a:t>their </a:t>
                      </a:r>
                      <a:r>
                        <a:rPr lang="en-GB" sz="1600" dirty="0" smtClean="0">
                          <a:effectLst/>
                          <a:latin typeface="Arial" panose="020B0604020202020204" pitchFamily="34" charset="0"/>
                          <a:ea typeface="Calibri" panose="020F0502020204030204" pitchFamily="34" charset="0"/>
                          <a:cs typeface="Arial" panose="020B0604020202020204" pitchFamily="34" charset="0"/>
                        </a:rPr>
                        <a:t>Families must </a:t>
                      </a:r>
                      <a:r>
                        <a:rPr lang="en-GB" sz="1600" dirty="0">
                          <a:effectLst/>
                          <a:latin typeface="Arial" panose="020B0604020202020204" pitchFamily="34" charset="0"/>
                          <a:ea typeface="Calibri" panose="020F0502020204030204" pitchFamily="34" charset="0"/>
                          <a:cs typeface="Arial" panose="020B0604020202020204" pitchFamily="34" charset="0"/>
                        </a:rPr>
                        <a:t>have the influence to shape our services to meet their needs. Feedback from parents and young people via digital surveys, forums and other engagement activity will feed into our continuous improvement cycle, informing needs-led service development and improvement. </a:t>
                      </a:r>
                    </a:p>
                    <a:p>
                      <a:pPr algn="just">
                        <a:spcBef>
                          <a:spcPts val="600"/>
                        </a:spcBef>
                        <a:spcAft>
                          <a:spcPts val="600"/>
                        </a:spcAft>
                      </a:pPr>
                      <a:r>
                        <a:rPr lang="en-GB" sz="1600" dirty="0">
                          <a:effectLst/>
                          <a:latin typeface="Arial" panose="020B0604020202020204" pitchFamily="34" charset="0"/>
                          <a:ea typeface="Calibri" panose="020F0502020204030204" pitchFamily="34" charset="0"/>
                          <a:cs typeface="Arial" panose="020B0604020202020204" pitchFamily="34" charset="0"/>
                        </a:rPr>
                        <a:t>In 2024 we will</a:t>
                      </a:r>
                      <a:r>
                        <a:rPr lang="en-GB" sz="1600" baseline="0" dirty="0">
                          <a:effectLst/>
                          <a:latin typeface="Arial" panose="020B0604020202020204" pitchFamily="34" charset="0"/>
                          <a:ea typeface="Calibri" panose="020F0502020204030204" pitchFamily="34" charset="0"/>
                          <a:cs typeface="Arial" panose="020B0604020202020204" pitchFamily="34" charset="0"/>
                        </a:rPr>
                        <a:t> be completing </a:t>
                      </a:r>
                      <a:r>
                        <a:rPr lang="en-GB" sz="1600" dirty="0">
                          <a:effectLst/>
                          <a:latin typeface="Arial" panose="020B0604020202020204" pitchFamily="34" charset="0"/>
                          <a:ea typeface="Calibri" panose="020F0502020204030204" pitchFamily="34" charset="0"/>
                          <a:cs typeface="Arial" panose="020B0604020202020204" pitchFamily="34" charset="0"/>
                        </a:rPr>
                        <a:t>a 12-month “</a:t>
                      </a:r>
                      <a:r>
                        <a:rPr lang="en-GB" sz="1600" i="0" dirty="0">
                          <a:effectLst/>
                          <a:latin typeface="Arial" panose="020B0604020202020204" pitchFamily="34" charset="0"/>
                          <a:ea typeface="Calibri" panose="020F0502020204030204" pitchFamily="34" charset="0"/>
                          <a:cs typeface="Arial" panose="020B0604020202020204" pitchFamily="34" charset="0"/>
                        </a:rPr>
                        <a:t>Children and Young People’s Voice” p</a:t>
                      </a:r>
                      <a:r>
                        <a:rPr lang="en-GB" sz="1600" dirty="0">
                          <a:effectLst/>
                          <a:latin typeface="Arial" panose="020B0604020202020204" pitchFamily="34" charset="0"/>
                          <a:ea typeface="Calibri" panose="020F0502020204030204" pitchFamily="34" charset="0"/>
                          <a:cs typeface="Arial" panose="020B0604020202020204" pitchFamily="34" charset="0"/>
                        </a:rPr>
                        <a:t>roject to develop and implement a framework and processes to</a:t>
                      </a:r>
                      <a:r>
                        <a:rPr lang="en-GB" sz="1600" baseline="0" dirty="0">
                          <a:effectLst/>
                          <a:latin typeface="Arial" panose="020B0604020202020204" pitchFamily="34" charset="0"/>
                          <a:ea typeface="Calibri" panose="020F0502020204030204" pitchFamily="34" charset="0"/>
                          <a:cs typeface="Arial" panose="020B0604020202020204" pitchFamily="34" charset="0"/>
                        </a:rPr>
                        <a:t> improve how we listen to and act on feedback from </a:t>
                      </a:r>
                      <a:r>
                        <a:rPr lang="en-GB" sz="1600" baseline="0" dirty="0" smtClean="0">
                          <a:effectLst/>
                          <a:latin typeface="Arial" panose="020B0604020202020204" pitchFamily="34" charset="0"/>
                          <a:ea typeface="Calibri" panose="020F0502020204030204" pitchFamily="34" charset="0"/>
                          <a:cs typeface="Arial" panose="020B0604020202020204" pitchFamily="34" charset="0"/>
                        </a:rPr>
                        <a:t>Children, Young People and </a:t>
                      </a:r>
                      <a:r>
                        <a:rPr lang="en-GB" sz="1600" baseline="0" dirty="0">
                          <a:effectLst/>
                          <a:latin typeface="Arial" panose="020B0604020202020204" pitchFamily="34" charset="0"/>
                          <a:ea typeface="Calibri" panose="020F0502020204030204" pitchFamily="34" charset="0"/>
                          <a:cs typeface="Arial" panose="020B0604020202020204" pitchFamily="34" charset="0"/>
                        </a:rPr>
                        <a:t>their </a:t>
                      </a:r>
                      <a:r>
                        <a:rPr lang="en-GB" sz="1600" baseline="0" dirty="0" smtClean="0">
                          <a:effectLst/>
                          <a:latin typeface="Arial" panose="020B0604020202020204" pitchFamily="34" charset="0"/>
                          <a:ea typeface="Calibri" panose="020F0502020204030204" pitchFamily="34" charset="0"/>
                          <a:cs typeface="Arial" panose="020B0604020202020204" pitchFamily="34" charset="0"/>
                        </a:rPr>
                        <a:t>Families.  </a:t>
                      </a:r>
                      <a:r>
                        <a:rPr lang="en-GB" sz="1600" baseline="0" dirty="0">
                          <a:effectLst/>
                          <a:latin typeface="Arial" panose="020B0604020202020204" pitchFamily="34" charset="0"/>
                          <a:ea typeface="Calibri" panose="020F0502020204030204" pitchFamily="34" charset="0"/>
                          <a:cs typeface="Arial" panose="020B0604020202020204" pitchFamily="34" charset="0"/>
                        </a:rPr>
                        <a:t>We will be engaging w</a:t>
                      </a:r>
                      <a:r>
                        <a:rPr lang="en-GB" sz="1600" dirty="0">
                          <a:effectLst/>
                          <a:latin typeface="Arial" panose="020B0604020202020204" pitchFamily="34" charset="0"/>
                          <a:ea typeface="Calibri" panose="020F0502020204030204" pitchFamily="34" charset="0"/>
                          <a:cs typeface="Arial" panose="020B0604020202020204" pitchFamily="34" charset="0"/>
                        </a:rPr>
                        <a:t>ith </a:t>
                      </a:r>
                      <a:r>
                        <a:rPr lang="en-GB" sz="1600" dirty="0" smtClean="0">
                          <a:effectLst/>
                          <a:latin typeface="Arial" panose="020B0604020202020204" pitchFamily="34" charset="0"/>
                          <a:ea typeface="Calibri" panose="020F0502020204030204" pitchFamily="34" charset="0"/>
                          <a:cs typeface="Arial" panose="020B0604020202020204" pitchFamily="34" charset="0"/>
                        </a:rPr>
                        <a:t>Children And Young people </a:t>
                      </a:r>
                      <a:r>
                        <a:rPr lang="en-GB" sz="1600" dirty="0">
                          <a:effectLst/>
                          <a:latin typeface="Arial" panose="020B0604020202020204" pitchFamily="34" charset="0"/>
                          <a:ea typeface="Calibri" panose="020F0502020204030204" pitchFamily="34" charset="0"/>
                          <a:cs typeface="Arial" panose="020B0604020202020204" pitchFamily="34" charset="0"/>
                        </a:rPr>
                        <a:t>from all areas of our diverse geography to explore what is important to them,</a:t>
                      </a:r>
                      <a:r>
                        <a:rPr lang="en-GB" sz="1600" baseline="0" dirty="0">
                          <a:effectLst/>
                          <a:latin typeface="Arial" panose="020B0604020202020204" pitchFamily="34" charset="0"/>
                          <a:ea typeface="Calibri" panose="020F0502020204030204" pitchFamily="34" charset="0"/>
                          <a:cs typeface="Arial" panose="020B0604020202020204" pitchFamily="34" charset="0"/>
                        </a:rPr>
                        <a:t> what a great service looks like and to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co-create a Children and Young People’s Patient Experience Tool.  We will be holding ten focus groups: one for each of our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Children’s Public Health services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local authority areas and one for our acute services.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1473459585"/>
                  </a:ext>
                </a:extLst>
              </a:tr>
            </a:tbl>
          </a:graphicData>
        </a:graphic>
      </p:graphicFrame>
      <p:sp>
        <p:nvSpPr>
          <p:cNvPr id="3" name="TextBox 2"/>
          <p:cNvSpPr txBox="1"/>
          <p:nvPr/>
        </p:nvSpPr>
        <p:spPr>
          <a:xfrm>
            <a:off x="1465195" y="4921135"/>
            <a:ext cx="8219132" cy="1723549"/>
          </a:xfrm>
          <a:prstGeom prst="rect">
            <a:avLst/>
          </a:prstGeom>
          <a:noFill/>
        </p:spPr>
        <p:txBody>
          <a:bodyPr wrap="square" rtlCol="0">
            <a:spAutoFit/>
          </a:bodyPr>
          <a:lstStyle/>
          <a:p>
            <a:pPr algn="just">
              <a:spcBef>
                <a:spcPts val="600"/>
              </a:spcBef>
              <a:spcAft>
                <a:spcPts val="600"/>
              </a:spcAft>
            </a:pPr>
            <a:r>
              <a:rPr lang="en-GB" sz="1600" dirty="0">
                <a:latin typeface="Arial" panose="020B0604020202020204" pitchFamily="34" charset="0"/>
                <a:ea typeface="Calibri" panose="020F0502020204030204" pitchFamily="34" charset="0"/>
                <a:cs typeface="Arial" panose="020B0604020202020204" pitchFamily="34" charset="0"/>
              </a:rPr>
              <a:t>Each group will include 6-10 young people aged 11+, facilitated by youth workers and our children and young people’s patient experience leads.  Together the groups will present a proposal for the Children and Young People’s Patient Experience Tool.</a:t>
            </a:r>
          </a:p>
          <a:p>
            <a:pPr algn="just">
              <a:spcBef>
                <a:spcPts val="600"/>
              </a:spcBef>
              <a:spcAft>
                <a:spcPts val="600"/>
              </a:spcAft>
            </a:pPr>
            <a:r>
              <a:rPr lang="en-GB" sz="1600" dirty="0">
                <a:latin typeface="Arial" panose="020B0604020202020204" pitchFamily="34" charset="0"/>
                <a:ea typeface="Calibri" panose="020F0502020204030204" pitchFamily="34" charset="0"/>
                <a:cs typeface="Arial" panose="020B0604020202020204" pitchFamily="34" charset="0"/>
              </a:rPr>
              <a:t>From the project, the groups will become local Children and Young People’s committees, and representatives from each group will come together to form a trust wide Children and Young People’s Board.  Group members will be our “Great Start in Life Young Advisors”.</a:t>
            </a:r>
          </a:p>
        </p:txBody>
      </p:sp>
    </p:spTree>
    <p:extLst>
      <p:ext uri="{BB962C8B-B14F-4D97-AF65-F5344CB8AC3E}">
        <p14:creationId xmlns:p14="http://schemas.microsoft.com/office/powerpoint/2010/main" val="1917325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217" y="762086"/>
            <a:ext cx="11686783" cy="1325563"/>
          </a:xfrm>
        </p:spPr>
        <p:txBody>
          <a:bodyPr>
            <a:normAutofit/>
          </a:bodyPr>
          <a:lstStyle/>
          <a:p>
            <a:pPr>
              <a:lnSpc>
                <a:spcPct val="100000"/>
              </a:lnSpc>
            </a:pPr>
            <a:r>
              <a:rPr lang="en-GB" sz="3200" b="1" dirty="0">
                <a:solidFill>
                  <a:srgbClr val="0E67B3"/>
                </a:solidFill>
                <a:latin typeface="Arial" panose="020B0604020202020204" pitchFamily="34" charset="0"/>
                <a:cs typeface="Arial" panose="020B0604020202020204" pitchFamily="34" charset="0"/>
              </a:rPr>
              <a:t>An Operational Model </a:t>
            </a:r>
            <a:r>
              <a:rPr lang="en-GB" sz="3200" b="1" dirty="0" smtClean="0">
                <a:solidFill>
                  <a:srgbClr val="0E67B3"/>
                </a:solidFill>
                <a:latin typeface="Arial" panose="020B0604020202020204" pitchFamily="34" charset="0"/>
                <a:cs typeface="Arial" panose="020B0604020202020204" pitchFamily="34" charset="0"/>
              </a:rPr>
              <a:t>For Dispersed, Community Services</a:t>
            </a:r>
            <a:endParaRPr lang="en-GB" sz="3200" b="1" dirty="0">
              <a:solidFill>
                <a:srgbClr val="0E67B3"/>
              </a:solidFill>
              <a:latin typeface="Arial" panose="020B0604020202020204" pitchFamily="34" charset="0"/>
              <a:cs typeface="Arial" panose="020B0604020202020204" pitchFamily="34" charset="0"/>
            </a:endParaRPr>
          </a:p>
        </p:txBody>
      </p:sp>
      <p:sp>
        <p:nvSpPr>
          <p:cNvPr id="4" name="TextBox 3"/>
          <p:cNvSpPr txBox="1"/>
          <p:nvPr/>
        </p:nvSpPr>
        <p:spPr>
          <a:xfrm>
            <a:off x="584187" y="1740226"/>
            <a:ext cx="11187955" cy="1323439"/>
          </a:xfrm>
          <a:prstGeom prst="rect">
            <a:avLst/>
          </a:prstGeom>
          <a:noFill/>
        </p:spPr>
        <p:txBody>
          <a:bodyPr wrap="square" rtlCol="0">
            <a:spAutoFit/>
          </a:bodyPr>
          <a:lstStyle/>
          <a:p>
            <a:pPr algn="just">
              <a:spcBef>
                <a:spcPts val="600"/>
              </a:spcBef>
            </a:pPr>
            <a:r>
              <a:rPr lang="en-GB" sz="1600" dirty="0">
                <a:latin typeface="Arial" panose="020B0604020202020204" pitchFamily="34" charset="0"/>
                <a:cs typeface="Arial" panose="020B0604020202020204" pitchFamily="34" charset="0"/>
              </a:rPr>
              <a:t>HDFT now provides children’s public health services across nine local authority areas in Yorkshire and the North East, from Berwick on Tweed in the North to Wakefield in the South and from Settle in the West to Scarborough in the East – an area the size of Macedonia with over 600,000 young people and their families to support.  We have built an operational model specifically designed to support widely dispersed, community services, and we are continuing to refine and develop the model</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6" name="TextBox 5"/>
          <p:cNvSpPr txBox="1"/>
          <p:nvPr/>
        </p:nvSpPr>
        <p:spPr>
          <a:xfrm>
            <a:off x="1205070" y="3063665"/>
            <a:ext cx="10567072" cy="3123932"/>
          </a:xfrm>
          <a:prstGeom prst="rect">
            <a:avLst/>
          </a:prstGeom>
          <a:noFill/>
        </p:spPr>
        <p:txBody>
          <a:bodyPr wrap="square" rtlCol="0">
            <a:spAutoFit/>
          </a:bodyPr>
          <a:lstStyle/>
          <a:p>
            <a:pPr marL="285750" indent="-285750" algn="just">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Additional, dedicated corporate services for community services.</a:t>
            </a:r>
          </a:p>
          <a:p>
            <a:pPr marL="285750" indent="-285750" algn="just">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IT designed to support efficient, agile, mobile working by enabling clinicians to connect from a base, from a service user’s home and from their own home. IT support available locally.</a:t>
            </a:r>
          </a:p>
          <a:p>
            <a:pPr marL="285750" indent="-285750" algn="just">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Team processes and systems designed for remote working through Microsoft Teams.  </a:t>
            </a:r>
          </a:p>
          <a:p>
            <a:pPr marL="285750" indent="-285750" algn="just">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HR support available locally, through dedicated HR partners available on site or via Teams.</a:t>
            </a:r>
          </a:p>
          <a:p>
            <a:pPr marL="285750" indent="-285750" algn="just">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Partnerships with other local providers for occupational health and workplace vaccination.</a:t>
            </a:r>
          </a:p>
          <a:p>
            <a:pPr marL="285750" indent="-285750" algn="just">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Availability of office bases so teams can meet in person, as well as remotely.</a:t>
            </a:r>
          </a:p>
          <a:p>
            <a:pPr marL="285750" indent="-285750" algn="just">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Dedicated community estates team, including health and safety.</a:t>
            </a:r>
          </a:p>
          <a:p>
            <a:pPr marL="285750" indent="-285750" algn="just">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Developing a community estates strategy including improved helpdesk support for </a:t>
            </a:r>
            <a:r>
              <a:rPr lang="en-GB" sz="1600" dirty="0" smtClean="0">
                <a:latin typeface="Arial" panose="020B0604020202020204" pitchFamily="34" charset="0"/>
                <a:cs typeface="Arial" panose="020B0604020202020204" pitchFamily="34" charset="0"/>
              </a:rPr>
              <a:t>staff.</a:t>
            </a:r>
            <a:endParaRPr lang="en-GB" sz="1600" dirty="0"/>
          </a:p>
          <a:p>
            <a:endParaRPr lang="en-GB" dirty="0"/>
          </a:p>
        </p:txBody>
      </p:sp>
    </p:spTree>
    <p:extLst>
      <p:ext uri="{BB962C8B-B14F-4D97-AF65-F5344CB8AC3E}">
        <p14:creationId xmlns:p14="http://schemas.microsoft.com/office/powerpoint/2010/main" val="3852884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145" y="493654"/>
            <a:ext cx="11686783" cy="1325563"/>
          </a:xfrm>
        </p:spPr>
        <p:txBody>
          <a:bodyPr>
            <a:noAutofit/>
          </a:bodyPr>
          <a:lstStyle/>
          <a:p>
            <a:pPr>
              <a:lnSpc>
                <a:spcPct val="100000"/>
              </a:lnSpc>
            </a:pPr>
            <a:r>
              <a:rPr lang="en-GB" sz="2800" dirty="0">
                <a:solidFill>
                  <a:srgbClr val="0E67B3"/>
                </a:solidFill>
                <a:latin typeface="Arial" panose="020B0604020202020204" pitchFamily="34" charset="0"/>
                <a:cs typeface="Arial" panose="020B0604020202020204" pitchFamily="34" charset="0"/>
              </a:rPr>
              <a:t/>
            </a:r>
            <a:br>
              <a:rPr lang="en-GB" sz="2800" dirty="0">
                <a:solidFill>
                  <a:srgbClr val="0E67B3"/>
                </a:solidFill>
                <a:latin typeface="Arial" panose="020B0604020202020204" pitchFamily="34" charset="0"/>
                <a:cs typeface="Arial" panose="020B0604020202020204" pitchFamily="34" charset="0"/>
              </a:rPr>
            </a:br>
            <a:r>
              <a:rPr lang="en-GB" sz="2800" b="1" dirty="0">
                <a:solidFill>
                  <a:srgbClr val="0E67B3"/>
                </a:solidFill>
                <a:latin typeface="Arial" panose="020B0604020202020204" pitchFamily="34" charset="0"/>
                <a:cs typeface="Arial" panose="020B0604020202020204" pitchFamily="34" charset="0"/>
              </a:rPr>
              <a:t>Developing </a:t>
            </a:r>
            <a:r>
              <a:rPr lang="en-GB" sz="2800" b="1" dirty="0" smtClean="0">
                <a:solidFill>
                  <a:srgbClr val="0E67B3"/>
                </a:solidFill>
                <a:latin typeface="Arial" panose="020B0604020202020204" pitchFamily="34" charset="0"/>
                <a:cs typeface="Arial" panose="020B0604020202020204" pitchFamily="34" charset="0"/>
              </a:rPr>
              <a:t>Our Workforce – Retain, Reform, Train</a:t>
            </a:r>
            <a:endParaRPr lang="en-GB" sz="2800" b="1" dirty="0">
              <a:solidFill>
                <a:srgbClr val="0E67B3"/>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78971" y="1637364"/>
            <a:ext cx="11310256" cy="3293865"/>
          </a:xfrm>
        </p:spPr>
        <p:txBody>
          <a:bodyPr>
            <a:normAutofit/>
          </a:bodyPr>
          <a:lstStyle/>
          <a:p>
            <a:pPr marL="0" indent="0" algn="just">
              <a:buNone/>
            </a:pPr>
            <a:r>
              <a:rPr lang="en-GB" sz="1200" dirty="0">
                <a:latin typeface="Arial" panose="020B0604020202020204" pitchFamily="34" charset="0"/>
                <a:cs typeface="Arial" panose="020B0604020202020204" pitchFamily="34" charset="0"/>
              </a:rPr>
              <a:t>As the </a:t>
            </a:r>
            <a:r>
              <a:rPr lang="en-GB" sz="1200" dirty="0" smtClean="0">
                <a:latin typeface="Arial" panose="020B0604020202020204" pitchFamily="34" charset="0"/>
                <a:cs typeface="Arial" panose="020B0604020202020204" pitchFamily="34" charset="0"/>
              </a:rPr>
              <a:t>largest </a:t>
            </a:r>
            <a:r>
              <a:rPr lang="en-GB" sz="1200" dirty="0">
                <a:latin typeface="Arial" panose="020B0604020202020204" pitchFamily="34" charset="0"/>
                <a:cs typeface="Arial" panose="020B0604020202020204" pitchFamily="34" charset="0"/>
              </a:rPr>
              <a:t>provider of </a:t>
            </a:r>
            <a:r>
              <a:rPr lang="en-GB" sz="1200" dirty="0" smtClean="0">
                <a:latin typeface="Arial" panose="020B0604020202020204" pitchFamily="34" charset="0"/>
                <a:cs typeface="Arial" panose="020B0604020202020204" pitchFamily="34" charset="0"/>
              </a:rPr>
              <a:t>Children’s Public Health services </a:t>
            </a:r>
            <a:r>
              <a:rPr lang="en-GB" sz="1200" dirty="0">
                <a:latin typeface="Arial" panose="020B0604020202020204" pitchFamily="34" charset="0"/>
                <a:cs typeface="Arial" panose="020B0604020202020204" pitchFamily="34" charset="0"/>
              </a:rPr>
              <a:t>in Yorkshire and the North East, HDFT has to grow and develop its own </a:t>
            </a:r>
            <a:r>
              <a:rPr lang="en-GB" sz="1200" dirty="0" smtClean="0">
                <a:latin typeface="Arial" panose="020B0604020202020204" pitchFamily="34" charset="0"/>
                <a:cs typeface="Arial" panose="020B0604020202020204" pitchFamily="34" charset="0"/>
              </a:rPr>
              <a:t>Children’s Public Health nursing </a:t>
            </a:r>
            <a:r>
              <a:rPr lang="en-GB" sz="1200" dirty="0">
                <a:latin typeface="Arial" panose="020B0604020202020204" pitchFamily="34" charset="0"/>
                <a:cs typeface="Arial" panose="020B0604020202020204" pitchFamily="34" charset="0"/>
              </a:rPr>
              <a:t>workforce – we know recruitment alone is not the answer. </a:t>
            </a:r>
          </a:p>
          <a:p>
            <a:pPr marL="0" indent="0" algn="just">
              <a:buNone/>
            </a:pPr>
            <a:r>
              <a:rPr lang="en-GB" sz="1200" b="1" dirty="0" smtClean="0">
                <a:latin typeface="Arial" panose="020B0604020202020204" pitchFamily="34" charset="0"/>
                <a:cs typeface="Arial" panose="020B0604020202020204" pitchFamily="34" charset="0"/>
              </a:rPr>
              <a:t>Retention - </a:t>
            </a:r>
            <a:r>
              <a:rPr lang="en-GB" sz="1200" dirty="0" smtClean="0">
                <a:latin typeface="Arial" panose="020B0604020202020204" pitchFamily="34" charset="0"/>
                <a:cs typeface="Arial" panose="020B0604020202020204" pitchFamily="34" charset="0"/>
              </a:rPr>
              <a:t>Retention </a:t>
            </a:r>
            <a:r>
              <a:rPr lang="en-GB" sz="1200" dirty="0">
                <a:latin typeface="Arial" panose="020B0604020202020204" pitchFamily="34" charset="0"/>
                <a:cs typeface="Arial" panose="020B0604020202020204" pitchFamily="34" charset="0"/>
              </a:rPr>
              <a:t>is a focus throughout HDFT and our 2023 NHS Staff Survey results indicate that staff engagement and morale have improved significantly.  We will continue to improve retention by:</a:t>
            </a:r>
          </a:p>
          <a:p>
            <a:pPr lvl="1" algn="just"/>
            <a:r>
              <a:rPr lang="en-GB" sz="1200" dirty="0">
                <a:latin typeface="Arial" panose="020B0604020202020204" pitchFamily="34" charset="0"/>
                <a:cs typeface="Arial" panose="020B0604020202020204" pitchFamily="34" charset="0"/>
              </a:rPr>
              <a:t>Managing safe staffing levels using our HDFT developed Demand and Capacity </a:t>
            </a:r>
            <a:r>
              <a:rPr lang="en-GB" sz="1200" dirty="0" smtClean="0">
                <a:latin typeface="Arial" panose="020B0604020202020204" pitchFamily="34" charset="0"/>
                <a:cs typeface="Arial" panose="020B0604020202020204" pitchFamily="34" charset="0"/>
              </a:rPr>
              <a:t>Tool and </a:t>
            </a:r>
            <a:r>
              <a:rPr lang="en-GB" sz="1200" dirty="0">
                <a:latin typeface="Arial" panose="020B0604020202020204" pitchFamily="34" charset="0"/>
                <a:cs typeface="Arial" panose="020B0604020202020204" pitchFamily="34" charset="0"/>
              </a:rPr>
              <a:t>operational escalation level </a:t>
            </a:r>
            <a:r>
              <a:rPr lang="en-GB" sz="1200" dirty="0" smtClean="0">
                <a:latin typeface="Arial" panose="020B0604020202020204" pitchFamily="34" charset="0"/>
                <a:cs typeface="Arial" panose="020B0604020202020204" pitchFamily="34" charset="0"/>
              </a:rPr>
              <a:t>Operational Pressures Escalation Level (OPEL</a:t>
            </a:r>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Framework</a:t>
            </a:r>
            <a:endParaRPr lang="en-GB" sz="1200" dirty="0">
              <a:latin typeface="Arial" panose="020B0604020202020204" pitchFamily="34" charset="0"/>
              <a:cs typeface="Arial" panose="020B0604020202020204" pitchFamily="34" charset="0"/>
            </a:endParaRPr>
          </a:p>
          <a:p>
            <a:pPr lvl="1" algn="just"/>
            <a:r>
              <a:rPr lang="en-GB" sz="1200" dirty="0">
                <a:latin typeface="Arial" panose="020B0604020202020204" pitchFamily="34" charset="0"/>
                <a:cs typeface="Arial" panose="020B0604020202020204" pitchFamily="34" charset="0"/>
              </a:rPr>
              <a:t>Supporting staff wellbeing through monthly 1-1 Quality and Performance Management Supervision and wellbeing conversations for every member of staff</a:t>
            </a:r>
          </a:p>
          <a:p>
            <a:pPr lvl="1" algn="just"/>
            <a:r>
              <a:rPr lang="en-GB" sz="1200" dirty="0">
                <a:latin typeface="Arial" panose="020B0604020202020204" pitchFamily="34" charset="0"/>
                <a:cs typeface="Arial" panose="020B0604020202020204" pitchFamily="34" charset="0"/>
              </a:rPr>
              <a:t>Offering flexible working and career development</a:t>
            </a:r>
          </a:p>
          <a:p>
            <a:pPr marL="0" indent="0" algn="just">
              <a:buNone/>
            </a:pPr>
            <a:r>
              <a:rPr lang="en-GB" sz="1200" b="1" dirty="0" smtClean="0">
                <a:latin typeface="Arial" panose="020B0604020202020204" pitchFamily="34" charset="0"/>
                <a:cs typeface="Arial" panose="020B0604020202020204" pitchFamily="34" charset="0"/>
              </a:rPr>
              <a:t>Reform - </a:t>
            </a:r>
            <a:r>
              <a:rPr lang="en-GB" sz="1200" dirty="0" smtClean="0">
                <a:latin typeface="Arial" panose="020B0604020202020204" pitchFamily="34" charset="0"/>
                <a:cs typeface="Arial" panose="020B0604020202020204" pitchFamily="34" charset="0"/>
              </a:rPr>
              <a:t>The </a:t>
            </a:r>
            <a:r>
              <a:rPr lang="en-GB" sz="1200" dirty="0">
                <a:latin typeface="Arial" panose="020B0604020202020204" pitchFamily="34" charset="0"/>
                <a:cs typeface="Arial" panose="020B0604020202020204" pitchFamily="34" charset="0"/>
              </a:rPr>
              <a:t>NHS Long Term Workforce Plan sets an ambition to “work differently” and HDFT has introduced a range of innovative, skill mixed roles alongside our Specialist Community Public </a:t>
            </a:r>
            <a:r>
              <a:rPr lang="en-GB" sz="1200" dirty="0" smtClean="0">
                <a:latin typeface="Arial" panose="020B0604020202020204" pitchFamily="34" charset="0"/>
                <a:cs typeface="Arial" panose="020B0604020202020204" pitchFamily="34" charset="0"/>
              </a:rPr>
              <a:t>Health Nurses (</a:t>
            </a:r>
            <a:r>
              <a:rPr lang="en-GB" sz="1200" dirty="0">
                <a:latin typeface="Arial" panose="020B0604020202020204" pitchFamily="34" charset="0"/>
                <a:cs typeface="Arial" panose="020B0604020202020204" pitchFamily="34" charset="0"/>
              </a:rPr>
              <a:t>SCPHN): </a:t>
            </a:r>
            <a:r>
              <a:rPr lang="en-GB" sz="1200" dirty="0">
                <a:latin typeface="Arial" panose="020B0604020202020204" pitchFamily="34" charset="0"/>
                <a:ea typeface="Times New Roman" panose="02020603050405020304" pitchFamily="18" charset="0"/>
                <a:cs typeface="Arial" panose="020B0604020202020204" pitchFamily="34" charset="0"/>
              </a:rPr>
              <a:t>Community Anchors, Youth Practitioners, 0-19 Speech and Language Therapists and Emotional Health and Resilience Nurses.  These roles support our SCPHNs and enable them to focus on their specialist clinical work, while offering new career paths and development opportunities within our children’s public health services.  We also continue to seek opportunities to use digital systems to optimise pathways, administration and patient information, while always being mindful of digital exclusion and remembering that public health nursing is best done face to face and through home visits. Our robust governance, learning and quality improvement processes maintain high standards while delivering innovative workforce models to meet the diverse needs of communities in every area we serve and enabling us to respond flexibly to changing legislation, policy, funding and </a:t>
            </a:r>
            <a:r>
              <a:rPr lang="en-GB" sz="1200" dirty="0" smtClean="0">
                <a:latin typeface="Arial" panose="020B0604020202020204" pitchFamily="34" charset="0"/>
                <a:ea typeface="Times New Roman" panose="02020603050405020304" pitchFamily="18" charset="0"/>
                <a:cs typeface="Arial" panose="020B0604020202020204" pitchFamily="34" charset="0"/>
              </a:rPr>
              <a:t>technology</a:t>
            </a:r>
            <a:endParaRPr lang="en-GB" sz="12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p:cNvSpPr txBox="1"/>
          <p:nvPr/>
        </p:nvSpPr>
        <p:spPr>
          <a:xfrm>
            <a:off x="1284514" y="4773385"/>
            <a:ext cx="8561615" cy="1415772"/>
          </a:xfrm>
          <a:prstGeom prst="rect">
            <a:avLst/>
          </a:prstGeom>
          <a:noFill/>
        </p:spPr>
        <p:txBody>
          <a:bodyPr wrap="square" rtlCol="0">
            <a:spAutoFit/>
          </a:bodyPr>
          <a:lstStyle/>
          <a:p>
            <a:r>
              <a:rPr lang="en-GB" sz="1200" b="1" dirty="0" smtClean="0">
                <a:latin typeface="Arial" panose="020B0604020202020204" pitchFamily="34" charset="0"/>
                <a:cs typeface="Arial" panose="020B0604020202020204" pitchFamily="34" charset="0"/>
              </a:rPr>
              <a:t>Training - </a:t>
            </a:r>
            <a:r>
              <a:rPr lang="en-GB" sz="1200" dirty="0" smtClean="0">
                <a:latin typeface="Arial" panose="020B0604020202020204" pitchFamily="34" charset="0"/>
                <a:cs typeface="Arial" panose="020B0604020202020204" pitchFamily="34" charset="0"/>
              </a:rPr>
              <a:t>Every </a:t>
            </a:r>
            <a:r>
              <a:rPr lang="en-GB" sz="1200" dirty="0">
                <a:latin typeface="Arial" panose="020B0604020202020204" pitchFamily="34" charset="0"/>
                <a:cs typeface="Arial" panose="020B0604020202020204" pitchFamily="34" charset="0"/>
              </a:rPr>
              <a:t>year HDFT trains over 60 SCPHNs and we need to train more to continue to reduce vacancies.  We plan to continue to increase our placement numbers, including offering SCPHN apprenticeships, to support the NHS Workforce Plan ambition to increase training places by 74% by 2031.  Subject to qualification, all our SCPHN students are guaranteed a permanent contract at the end of their course.  To develop career paths into public health nursing we also offer Year 3 student nurse </a:t>
            </a:r>
            <a:r>
              <a:rPr lang="en-GB" sz="1200" dirty="0" smtClean="0">
                <a:latin typeface="Arial" panose="020B0604020202020204" pitchFamily="34" charset="0"/>
                <a:cs typeface="Arial" panose="020B0604020202020204" pitchFamily="34" charset="0"/>
              </a:rPr>
              <a:t>placements and direct </a:t>
            </a:r>
            <a:r>
              <a:rPr lang="en-GB" sz="1200" dirty="0">
                <a:latin typeface="Arial" panose="020B0604020202020204" pitchFamily="34" charset="0"/>
                <a:cs typeface="Arial" panose="020B0604020202020204" pitchFamily="34" charset="0"/>
              </a:rPr>
              <a:t>entry staff nurse (band 5) roles.  For our non-registered roles we will also explore nurse associate training opportunities to support their career development.</a:t>
            </a:r>
            <a:endParaRPr lang="en-GB" sz="1200" b="1" dirty="0">
              <a:latin typeface="Arial" panose="020B0604020202020204" pitchFamily="34" charset="0"/>
              <a:cs typeface="Arial" panose="020B0604020202020204" pitchFamily="34" charset="0"/>
            </a:endParaRPr>
          </a:p>
          <a:p>
            <a:endParaRPr lang="en-GB" sz="1400" dirty="0"/>
          </a:p>
        </p:txBody>
      </p:sp>
    </p:spTree>
    <p:extLst>
      <p:ext uri="{BB962C8B-B14F-4D97-AF65-F5344CB8AC3E}">
        <p14:creationId xmlns:p14="http://schemas.microsoft.com/office/powerpoint/2010/main" val="2017101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471" y="606338"/>
            <a:ext cx="11686783" cy="1325563"/>
          </a:xfrm>
        </p:spPr>
        <p:txBody>
          <a:bodyPr>
            <a:normAutofit/>
          </a:bodyPr>
          <a:lstStyle/>
          <a:p>
            <a:pPr>
              <a:lnSpc>
                <a:spcPct val="100000"/>
              </a:lnSpc>
            </a:pPr>
            <a:r>
              <a:rPr lang="en-GB" sz="3200" dirty="0">
                <a:solidFill>
                  <a:srgbClr val="0E67B3"/>
                </a:solidFill>
                <a:latin typeface="Arial" panose="020B0604020202020204" pitchFamily="34" charset="0"/>
                <a:cs typeface="Arial" panose="020B0604020202020204" pitchFamily="34" charset="0"/>
              </a:rPr>
              <a:t/>
            </a:r>
            <a:br>
              <a:rPr lang="en-GB" sz="3200" dirty="0">
                <a:solidFill>
                  <a:srgbClr val="0E67B3"/>
                </a:solidFill>
                <a:latin typeface="Arial" panose="020B0604020202020204" pitchFamily="34" charset="0"/>
                <a:cs typeface="Arial" panose="020B0604020202020204" pitchFamily="34" charset="0"/>
              </a:rPr>
            </a:br>
            <a:r>
              <a:rPr lang="en-GB" sz="2800" b="1" dirty="0">
                <a:solidFill>
                  <a:srgbClr val="0E67B3"/>
                </a:solidFill>
                <a:latin typeface="Arial" panose="020B0604020202020204" pitchFamily="34" charset="0"/>
                <a:cs typeface="Arial" panose="020B0604020202020204" pitchFamily="34" charset="0"/>
              </a:rPr>
              <a:t>Broadening </a:t>
            </a:r>
            <a:r>
              <a:rPr lang="en-GB" sz="2800" b="1" dirty="0" smtClean="0">
                <a:solidFill>
                  <a:srgbClr val="0E67B3"/>
                </a:solidFill>
                <a:latin typeface="Arial" panose="020B0604020202020204" pitchFamily="34" charset="0"/>
                <a:cs typeface="Arial" panose="020B0604020202020204" pitchFamily="34" charset="0"/>
              </a:rPr>
              <a:t>Our Service Offer Through Complementary Services</a:t>
            </a:r>
            <a:endParaRPr lang="en-GB" sz="2800" b="1" dirty="0">
              <a:solidFill>
                <a:srgbClr val="0E67B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87471" y="1931901"/>
            <a:ext cx="11293257" cy="3319549"/>
          </a:xfrm>
        </p:spPr>
        <p:txBody>
          <a:bodyPr>
            <a:noAutofit/>
          </a:bodyPr>
          <a:lstStyle/>
          <a:p>
            <a:pPr marL="0" indent="0" algn="just">
              <a:buNone/>
              <a:defRPr/>
            </a:pPr>
            <a:r>
              <a:rPr lang="en-GB" sz="1600" dirty="0">
                <a:latin typeface="Arial" panose="020B0604020202020204" pitchFamily="34" charset="0"/>
                <a:cs typeface="Arial" panose="020B0604020202020204" pitchFamily="34" charset="0"/>
              </a:rPr>
              <a:t>HDFT’s purpose, set out in our Trust Strategy, is to always put the patient and child first, and to improve the health and wellbeing of the patients, children and communities we serve.  We believe our innovative approach to providing Children and Young People’s Public Health Services can support families to give their </a:t>
            </a:r>
            <a:r>
              <a:rPr lang="en-GB" sz="1600" dirty="0" smtClean="0">
                <a:latin typeface="Arial" panose="020B0604020202020204" pitchFamily="34" charset="0"/>
                <a:cs typeface="Arial" panose="020B0604020202020204" pitchFamily="34" charset="0"/>
              </a:rPr>
              <a:t>Children and Young People a </a:t>
            </a:r>
            <a:r>
              <a:rPr lang="en-GB" sz="1600" dirty="0">
                <a:latin typeface="Arial" panose="020B0604020202020204" pitchFamily="34" charset="0"/>
                <a:cs typeface="Arial" panose="020B0604020202020204" pitchFamily="34" charset="0"/>
              </a:rPr>
              <a:t>great start in life.</a:t>
            </a:r>
          </a:p>
          <a:p>
            <a:pPr marL="0" indent="0" algn="just">
              <a:buNone/>
              <a:defRPr/>
            </a:pPr>
            <a:r>
              <a:rPr lang="en-GB" sz="1600" dirty="0">
                <a:latin typeface="Arial" panose="020B0604020202020204" pitchFamily="34" charset="0"/>
                <a:cs typeface="Arial" panose="020B0604020202020204" pitchFamily="34" charset="0"/>
              </a:rPr>
              <a:t>We will continue to seek opportunities to provide Children and Young People’s Public Health services where we are confident that we can provide a high quality service and can improve outcomes for children.</a:t>
            </a:r>
          </a:p>
          <a:p>
            <a:pPr marL="0" indent="0" algn="just">
              <a:buNone/>
              <a:defRPr/>
            </a:pPr>
            <a:r>
              <a:rPr lang="en-GB" sz="1600" dirty="0">
                <a:latin typeface="Arial" panose="020B0604020202020204" pitchFamily="34" charset="0"/>
                <a:cs typeface="Arial" panose="020B0604020202020204" pitchFamily="34" charset="0"/>
              </a:rPr>
              <a:t>Alongside our core children and young people’s public health services we will also seek opportunities to broaden our service offer through integration of complementary children’s services.  For instance, we currently provide oral health promotion and children in care services in some of our systems. </a:t>
            </a:r>
            <a:endParaRPr lang="en-GB"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4428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9809" y="1056319"/>
            <a:ext cx="11686783" cy="631166"/>
          </a:xfrm>
        </p:spPr>
        <p:txBody>
          <a:bodyPr>
            <a:normAutofit/>
          </a:bodyPr>
          <a:lstStyle/>
          <a:p>
            <a:pPr>
              <a:lnSpc>
                <a:spcPct val="100000"/>
              </a:lnSpc>
            </a:pPr>
            <a:r>
              <a:rPr lang="en-GB" sz="2800" b="1" dirty="0">
                <a:solidFill>
                  <a:srgbClr val="0E67B3"/>
                </a:solidFill>
                <a:latin typeface="Arial" panose="020B0604020202020204" pitchFamily="34" charset="0"/>
                <a:cs typeface="Arial" panose="020B0604020202020204" pitchFamily="34" charset="0"/>
              </a:rPr>
              <a:t>Building </a:t>
            </a:r>
            <a:r>
              <a:rPr lang="en-GB" sz="2800" b="1" dirty="0" smtClean="0">
                <a:solidFill>
                  <a:srgbClr val="0E67B3"/>
                </a:solidFill>
                <a:latin typeface="Arial" panose="020B0604020202020204" pitchFamily="34" charset="0"/>
                <a:cs typeface="Arial" panose="020B0604020202020204" pitchFamily="34" charset="0"/>
              </a:rPr>
              <a:t>Long-term Partnerships In Every System</a:t>
            </a:r>
            <a:endParaRPr lang="en-GB" sz="2800" b="1" dirty="0">
              <a:solidFill>
                <a:srgbClr val="0E67B3"/>
              </a:solidFill>
              <a:latin typeface="Arial" panose="020B0604020202020204" pitchFamily="34" charset="0"/>
              <a:cs typeface="Arial" panose="020B0604020202020204" pitchFamily="34" charset="0"/>
            </a:endParaRPr>
          </a:p>
        </p:txBody>
      </p:sp>
      <p:sp>
        <p:nvSpPr>
          <p:cNvPr id="4" name="TextBox 3"/>
          <p:cNvSpPr txBox="1"/>
          <p:nvPr/>
        </p:nvSpPr>
        <p:spPr>
          <a:xfrm>
            <a:off x="555172" y="1687485"/>
            <a:ext cx="10809514" cy="2062103"/>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HDFT is committed to being an outstanding partner in every system in which we work.  We know that partnership working is fundamental to successful delivery of children’s public health services and to ensuring every child and young person has a great start in life.  </a:t>
            </a:r>
          </a:p>
          <a:p>
            <a:pPr algn="just"/>
            <a:r>
              <a:rPr lang="en-GB" sz="1600" dirty="0">
                <a:latin typeface="Arial" panose="020B0604020202020204" pitchFamily="34" charset="0"/>
                <a:cs typeface="Arial" panose="020B0604020202020204" pitchFamily="34" charset="0"/>
              </a:rPr>
              <a:t>We want to build long-term partnerships with local authorities, other NHS providers and the communities we serve which enable us to go beyond excellent service delivery against our contracts.  Long-term partnerships will allow our services to invest, innovate and integrate with partners in each system to benefit the </a:t>
            </a:r>
            <a:r>
              <a:rPr lang="en-GB" sz="1600" dirty="0" smtClean="0">
                <a:latin typeface="Arial" panose="020B0604020202020204" pitchFamily="34" charset="0"/>
                <a:cs typeface="Arial" panose="020B0604020202020204" pitchFamily="34" charset="0"/>
              </a:rPr>
              <a:t>Children, Young people, Families and Communities </a:t>
            </a:r>
            <a:r>
              <a:rPr lang="en-GB" sz="1600" dirty="0">
                <a:latin typeface="Arial" panose="020B0604020202020204" pitchFamily="34" charset="0"/>
                <a:cs typeface="Arial" panose="020B0604020202020204" pitchFamily="34" charset="0"/>
              </a:rPr>
              <a:t>we serve.</a:t>
            </a:r>
          </a:p>
          <a:p>
            <a:pPr marL="285750" indent="-285750" algn="just">
              <a:buFont typeface="Arial" panose="020B0604020202020204" pitchFamily="34" charset="0"/>
              <a:buChar char="•"/>
            </a:pPr>
            <a:endParaRPr lang="en-GB" sz="1600" dirty="0"/>
          </a:p>
        </p:txBody>
      </p:sp>
      <p:sp>
        <p:nvSpPr>
          <p:cNvPr id="5" name="TextBox 4"/>
          <p:cNvSpPr txBox="1"/>
          <p:nvPr/>
        </p:nvSpPr>
        <p:spPr>
          <a:xfrm>
            <a:off x="555172" y="3477986"/>
            <a:ext cx="9329057" cy="2831544"/>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We will:</a:t>
            </a:r>
          </a:p>
          <a:p>
            <a:pPr marL="742950" lvl="1"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Build strong strategic relationships between HDFT Executives, Community and Children’s Triumvirate Team and Local Authority Directors of Public Health and Directors of Children’s Services.</a:t>
            </a:r>
          </a:p>
          <a:p>
            <a:pPr marL="742950" lvl="1"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Ensure executive attendance at Health &amp; Wellbeing Boards or other partnership forums where HDFT is a member.</a:t>
            </a:r>
          </a:p>
          <a:p>
            <a:pPr marL="742950" lvl="1"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Develop and maintain consistent operational and clinical relationships between HDFT senior management teams, local authority commissioners and system partners.</a:t>
            </a:r>
          </a:p>
          <a:p>
            <a:pPr marL="742950" lvl="1"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Build our national profile with NHS England, professional bodies and other stakeholder to influence the development and highlight the importance of public health nursing.</a:t>
            </a:r>
          </a:p>
          <a:p>
            <a:endParaRPr lang="en-GB" dirty="0"/>
          </a:p>
        </p:txBody>
      </p:sp>
    </p:spTree>
    <p:extLst>
      <p:ext uri="{BB962C8B-B14F-4D97-AF65-F5344CB8AC3E}">
        <p14:creationId xmlns:p14="http://schemas.microsoft.com/office/powerpoint/2010/main" val="2848384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217" y="1244224"/>
            <a:ext cx="11686783" cy="651077"/>
          </a:xfrm>
        </p:spPr>
        <p:txBody>
          <a:bodyPr>
            <a:normAutofit fontScale="90000"/>
          </a:bodyPr>
          <a:lstStyle/>
          <a:p>
            <a:pPr>
              <a:lnSpc>
                <a:spcPct val="100000"/>
              </a:lnSpc>
            </a:pPr>
            <a:r>
              <a:rPr lang="en-GB" sz="3100" b="1" dirty="0">
                <a:solidFill>
                  <a:srgbClr val="0E67B3"/>
                </a:solidFill>
                <a:latin typeface="Arial" panose="020B0604020202020204" pitchFamily="34" charset="0"/>
                <a:cs typeface="Arial" panose="020B0604020202020204" pitchFamily="34" charset="0"/>
              </a:rPr>
              <a:t>Measuring </a:t>
            </a:r>
            <a:r>
              <a:rPr lang="en-GB" sz="3100" b="1" dirty="0" smtClean="0">
                <a:solidFill>
                  <a:srgbClr val="0E67B3"/>
                </a:solidFill>
                <a:latin typeface="Arial" panose="020B0604020202020204" pitchFamily="34" charset="0"/>
                <a:cs typeface="Arial" panose="020B0604020202020204" pitchFamily="34" charset="0"/>
              </a:rPr>
              <a:t>The Outcomes Of Children’s Public Health </a:t>
            </a:r>
            <a:r>
              <a:rPr lang="en-GB" sz="3100" b="1" dirty="0">
                <a:solidFill>
                  <a:srgbClr val="0E67B3"/>
                </a:solidFill>
                <a:latin typeface="Arial" panose="020B0604020202020204" pitchFamily="34" charset="0"/>
                <a:cs typeface="Arial" panose="020B0604020202020204" pitchFamily="34" charset="0"/>
              </a:rPr>
              <a:t>Services</a:t>
            </a:r>
          </a:p>
        </p:txBody>
      </p:sp>
      <p:sp>
        <p:nvSpPr>
          <p:cNvPr id="4" name="TextBox 3"/>
          <p:cNvSpPr txBox="1"/>
          <p:nvPr/>
        </p:nvSpPr>
        <p:spPr>
          <a:xfrm>
            <a:off x="691242" y="2062843"/>
            <a:ext cx="10853057" cy="1815882"/>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Traditionally, and in our contracts, </a:t>
            </a:r>
            <a:r>
              <a:rPr lang="en-GB" sz="1600" dirty="0" smtClean="0">
                <a:latin typeface="Arial" panose="020B0604020202020204" pitchFamily="34" charset="0"/>
                <a:cs typeface="Arial" panose="020B0604020202020204" pitchFamily="34" charset="0"/>
              </a:rPr>
              <a:t>Children’s Public Health services </a:t>
            </a:r>
            <a:r>
              <a:rPr lang="en-GB" sz="1600" dirty="0">
                <a:latin typeface="Arial" panose="020B0604020202020204" pitchFamily="34" charset="0"/>
                <a:cs typeface="Arial" panose="020B0604020202020204" pitchFamily="34" charset="0"/>
              </a:rPr>
              <a:t>are measured through on time delivery of the mandated contacts in the Healthy Child Programme.  The Healthy Child Programme is evidence based so delivery of the contacts should lead to better outcomes for C</a:t>
            </a:r>
            <a:r>
              <a:rPr lang="en-GB" sz="1600" dirty="0" smtClean="0">
                <a:latin typeface="Arial" panose="020B0604020202020204" pitchFamily="34" charset="0"/>
                <a:cs typeface="Arial" panose="020B0604020202020204" pitchFamily="34" charset="0"/>
              </a:rPr>
              <a:t>hildren and Young People, </a:t>
            </a:r>
            <a:r>
              <a:rPr lang="en-GB" sz="1600" dirty="0">
                <a:latin typeface="Arial" panose="020B0604020202020204" pitchFamily="34" charset="0"/>
                <a:cs typeface="Arial" panose="020B0604020202020204" pitchFamily="34" charset="0"/>
              </a:rPr>
              <a:t>but we should recognise that these are proxy measures for outcomes, not measures of real outcomes.  Developing outcome measures for </a:t>
            </a:r>
            <a:r>
              <a:rPr lang="en-GB" sz="1600" dirty="0" smtClean="0">
                <a:latin typeface="Arial" panose="020B0604020202020204" pitchFamily="34" charset="0"/>
                <a:cs typeface="Arial" panose="020B0604020202020204" pitchFamily="34" charset="0"/>
              </a:rPr>
              <a:t>Children’s Public Health services </a:t>
            </a:r>
            <a:r>
              <a:rPr lang="en-GB" sz="1600" dirty="0">
                <a:latin typeface="Arial" panose="020B0604020202020204" pitchFamily="34" charset="0"/>
                <a:cs typeface="Arial" panose="020B0604020202020204" pitchFamily="34" charset="0"/>
              </a:rPr>
              <a:t>is challenging when so many factors outside the services’ control affect outcomes, but we believe we can do better.</a:t>
            </a:r>
          </a:p>
          <a:p>
            <a:pPr algn="just"/>
            <a:endParaRPr lang="en-GB" sz="1600" dirty="0"/>
          </a:p>
        </p:txBody>
      </p:sp>
      <p:sp>
        <p:nvSpPr>
          <p:cNvPr id="5" name="TextBox 4"/>
          <p:cNvSpPr txBox="1"/>
          <p:nvPr/>
        </p:nvSpPr>
        <p:spPr>
          <a:xfrm>
            <a:off x="800100" y="3581400"/>
            <a:ext cx="9220200" cy="2585323"/>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We will:</a:t>
            </a:r>
          </a:p>
          <a:p>
            <a:pPr marL="285750"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Benchmark our mandated contacts key performance indicators with other providers nationally.</a:t>
            </a:r>
          </a:p>
          <a:p>
            <a:pPr marL="285750"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Measure how many children, identified as at risk of vulnerability at the first post-natal visit, have transitioned to universal services by 2.5 years.</a:t>
            </a:r>
          </a:p>
          <a:p>
            <a:pPr marL="285750"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Develop a rich measure of </a:t>
            </a:r>
            <a:r>
              <a:rPr lang="en-GB" sz="1600" dirty="0" smtClean="0">
                <a:latin typeface="Arial" panose="020B0604020202020204" pitchFamily="34" charset="0"/>
                <a:cs typeface="Arial" panose="020B0604020202020204" pitchFamily="34" charset="0"/>
              </a:rPr>
              <a:t>Children and Young People’s experience </a:t>
            </a:r>
            <a:r>
              <a:rPr lang="en-GB" sz="1600" dirty="0">
                <a:latin typeface="Arial" panose="020B0604020202020204" pitchFamily="34" charset="0"/>
                <a:cs typeface="Arial" panose="020B0604020202020204" pitchFamily="34" charset="0"/>
              </a:rPr>
              <a:t>of our services</a:t>
            </a:r>
          </a:p>
          <a:p>
            <a:pPr marL="285750"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Work with academic, national and system partners, and </a:t>
            </a:r>
            <a:r>
              <a:rPr lang="en-GB" sz="1600" dirty="0" smtClean="0">
                <a:latin typeface="Arial" panose="020B0604020202020204" pitchFamily="34" charset="0"/>
                <a:cs typeface="Arial" panose="020B0604020202020204" pitchFamily="34" charset="0"/>
              </a:rPr>
              <a:t>Children, Young People and Families to </a:t>
            </a:r>
            <a:r>
              <a:rPr lang="en-GB" sz="1600" dirty="0">
                <a:latin typeface="Arial" panose="020B0604020202020204" pitchFamily="34" charset="0"/>
                <a:cs typeface="Arial" panose="020B0604020202020204" pitchFamily="34" charset="0"/>
              </a:rPr>
              <a:t>develop and implement more sophisticated outcome measures and frameworks, building on existing work such as the Common Outcomes Framework (by Kindred Squared), the Overall Paediatric Health dataset (by International Consortium for Health Outcomes Measurement</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528969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9809" y="1135040"/>
            <a:ext cx="11686783" cy="635572"/>
          </a:xfrm>
        </p:spPr>
        <p:txBody>
          <a:bodyPr>
            <a:noAutofit/>
          </a:bodyPr>
          <a:lstStyle/>
          <a:p>
            <a:pPr>
              <a:lnSpc>
                <a:spcPct val="100000"/>
              </a:lnSpc>
            </a:pPr>
            <a:r>
              <a:rPr lang="en-GB" sz="2800" b="1" dirty="0">
                <a:solidFill>
                  <a:srgbClr val="0E67B3"/>
                </a:solidFill>
                <a:latin typeface="Arial" panose="020B0604020202020204" pitchFamily="34" charset="0"/>
                <a:cs typeface="Arial" panose="020B0604020202020204" pitchFamily="34" charset="0"/>
              </a:rPr>
              <a:t>Building </a:t>
            </a:r>
            <a:r>
              <a:rPr lang="en-GB" sz="2800" b="1" dirty="0" smtClean="0">
                <a:solidFill>
                  <a:srgbClr val="0E67B3"/>
                </a:solidFill>
                <a:latin typeface="Arial" panose="020B0604020202020204" pitchFamily="34" charset="0"/>
                <a:cs typeface="Arial" panose="020B0604020202020204" pitchFamily="34" charset="0"/>
              </a:rPr>
              <a:t>The Evidence Base For Children’s Public Health Services</a:t>
            </a:r>
            <a:endParaRPr lang="en-GB" sz="2800" b="1" dirty="0">
              <a:solidFill>
                <a:srgbClr val="0E67B3"/>
              </a:solidFill>
              <a:latin typeface="Arial" panose="020B0604020202020204" pitchFamily="34" charset="0"/>
              <a:cs typeface="Arial" panose="020B0604020202020204" pitchFamily="34" charset="0"/>
            </a:endParaRPr>
          </a:p>
        </p:txBody>
      </p:sp>
      <p:sp>
        <p:nvSpPr>
          <p:cNvPr id="4" name="TextBox 3"/>
          <p:cNvSpPr txBox="1"/>
          <p:nvPr/>
        </p:nvSpPr>
        <p:spPr>
          <a:xfrm>
            <a:off x="576943" y="1861457"/>
            <a:ext cx="10945586" cy="2308324"/>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At HDFT we believe that innovation, based on evidence, is a key part of improving quality of care and delivering our purpose to improve the health and wellbeing of the patients, children and communities we serve.  Evidence indicates that organisations which are involved in research deliver better quality care</a:t>
            </a:r>
            <a:r>
              <a:rPr lang="en-GB" sz="1600" dirty="0" smtClean="0">
                <a:latin typeface="Arial" panose="020B0604020202020204" pitchFamily="34" charset="0"/>
                <a:cs typeface="Arial" panose="020B0604020202020204" pitchFamily="34" charset="0"/>
              </a:rPr>
              <a:t>.</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As the largest provider of </a:t>
            </a:r>
            <a:r>
              <a:rPr lang="en-GB" sz="1600" dirty="0" smtClean="0">
                <a:latin typeface="Arial" panose="020B0604020202020204" pitchFamily="34" charset="0"/>
                <a:cs typeface="Arial" panose="020B0604020202020204" pitchFamily="34" charset="0"/>
              </a:rPr>
              <a:t>Children’s Public Health services </a:t>
            </a:r>
            <a:r>
              <a:rPr lang="en-GB" sz="1600" dirty="0">
                <a:latin typeface="Arial" panose="020B0604020202020204" pitchFamily="34" charset="0"/>
                <a:cs typeface="Arial" panose="020B0604020202020204" pitchFamily="34" charset="0"/>
              </a:rPr>
              <a:t>in England, supporting over 600,000 </a:t>
            </a:r>
            <a:r>
              <a:rPr lang="en-GB" sz="1600" dirty="0" smtClean="0">
                <a:latin typeface="Arial" panose="020B0604020202020204" pitchFamily="34" charset="0"/>
                <a:cs typeface="Arial" panose="020B0604020202020204" pitchFamily="34" charset="0"/>
              </a:rPr>
              <a:t>Children, Young People and </a:t>
            </a:r>
            <a:r>
              <a:rPr lang="en-GB" sz="1600" dirty="0">
                <a:latin typeface="Arial" panose="020B0604020202020204" pitchFamily="34" charset="0"/>
                <a:cs typeface="Arial" panose="020B0604020202020204" pitchFamily="34" charset="0"/>
              </a:rPr>
              <a:t>their </a:t>
            </a:r>
            <a:r>
              <a:rPr lang="en-GB" sz="1600" dirty="0" smtClean="0">
                <a:latin typeface="Arial" panose="020B0604020202020204" pitchFamily="34" charset="0"/>
                <a:cs typeface="Arial" panose="020B0604020202020204" pitchFamily="34" charset="0"/>
              </a:rPr>
              <a:t>Families, </a:t>
            </a:r>
            <a:r>
              <a:rPr lang="en-GB" sz="1600" dirty="0">
                <a:latin typeface="Arial" panose="020B0604020202020204" pitchFamily="34" charset="0"/>
                <a:cs typeface="Arial" panose="020B0604020202020204" pitchFamily="34" charset="0"/>
              </a:rPr>
              <a:t>we have a unique opportunity to be the leading NHS trust partner for research into </a:t>
            </a:r>
            <a:r>
              <a:rPr lang="en-GB" sz="1600" dirty="0" smtClean="0">
                <a:latin typeface="Arial" panose="020B0604020202020204" pitchFamily="34" charset="0"/>
                <a:cs typeface="Arial" panose="020B0604020202020204" pitchFamily="34" charset="0"/>
              </a:rPr>
              <a:t>Children’s Public Health services</a:t>
            </a:r>
            <a:r>
              <a:rPr lang="en-GB" sz="1600" dirty="0">
                <a:latin typeface="Arial" panose="020B0604020202020204" pitchFamily="34" charset="0"/>
                <a:cs typeface="Arial" panose="020B0604020202020204" pitchFamily="34" charset="0"/>
              </a:rPr>
              <a:t>.  We want to expand the evidence base for what works in </a:t>
            </a:r>
            <a:r>
              <a:rPr lang="en-GB" sz="1600" dirty="0" smtClean="0">
                <a:latin typeface="Arial" panose="020B0604020202020204" pitchFamily="34" charset="0"/>
                <a:cs typeface="Arial" panose="020B0604020202020204" pitchFamily="34" charset="0"/>
              </a:rPr>
              <a:t>Children’s Public Health services </a:t>
            </a:r>
            <a:r>
              <a:rPr lang="en-GB" sz="1600" dirty="0">
                <a:latin typeface="Arial" panose="020B0604020202020204" pitchFamily="34" charset="0"/>
                <a:cs typeface="Arial" panose="020B0604020202020204" pitchFamily="34" charset="0"/>
              </a:rPr>
              <a:t>to help providers deliver better outcomes for children throughout England and internationally</a:t>
            </a:r>
            <a:r>
              <a:rPr lang="en-GB" sz="1600" dirty="0" smtClean="0">
                <a:latin typeface="Arial" panose="020B0604020202020204" pitchFamily="34" charset="0"/>
                <a:cs typeface="Arial" panose="020B0604020202020204" pitchFamily="34" charset="0"/>
              </a:rPr>
              <a:t>.</a:t>
            </a:r>
          </a:p>
          <a:p>
            <a:pPr algn="just"/>
            <a:endParaRPr lang="en-GB" sz="1600" dirty="0">
              <a:latin typeface="Arial" panose="020B0604020202020204" pitchFamily="34" charset="0"/>
              <a:cs typeface="Arial" panose="020B0604020202020204" pitchFamily="34" charset="0"/>
            </a:endParaRPr>
          </a:p>
        </p:txBody>
      </p:sp>
      <p:sp>
        <p:nvSpPr>
          <p:cNvPr id="5" name="TextBox 4"/>
          <p:cNvSpPr txBox="1"/>
          <p:nvPr/>
        </p:nvSpPr>
        <p:spPr>
          <a:xfrm>
            <a:off x="576942" y="3924853"/>
            <a:ext cx="9900557" cy="1846659"/>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We have already opened three new research studies in children’s public health:</a:t>
            </a:r>
          </a:p>
          <a:p>
            <a:pPr algn="just"/>
            <a:endParaRPr lang="en-GB"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Early Language Identification Measure and Intervention (ELIM-I) study</a:t>
            </a:r>
          </a:p>
          <a:p>
            <a:pPr marL="285750"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Evaluation of the HENRY sustainable obesity prevention programme</a:t>
            </a:r>
          </a:p>
          <a:p>
            <a:pPr marL="285750"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Born and Bred In (</a:t>
            </a:r>
            <a:r>
              <a:rPr lang="en-GB" sz="1600" dirty="0" err="1">
                <a:latin typeface="Arial" panose="020B0604020202020204" pitchFamily="34" charset="0"/>
                <a:cs typeface="Arial" panose="020B0604020202020204" pitchFamily="34" charset="0"/>
              </a:rPr>
              <a:t>BaBi</a:t>
            </a:r>
            <a:r>
              <a:rPr lang="en-GB" sz="1600" dirty="0">
                <a:latin typeface="Arial" panose="020B0604020202020204" pitchFamily="34" charset="0"/>
                <a:cs typeface="Arial" panose="020B0604020202020204" pitchFamily="34" charset="0"/>
              </a:rPr>
              <a:t>) Harrogate – a cohort study recruiting mums and babies, then following them through to </a:t>
            </a:r>
            <a:r>
              <a:rPr lang="en-GB" sz="1600" dirty="0" smtClean="0">
                <a:latin typeface="Arial" panose="020B0604020202020204" pitchFamily="34" charset="0"/>
                <a:cs typeface="Arial" panose="020B0604020202020204" pitchFamily="34" charset="0"/>
              </a:rPr>
              <a:t>adulthood.</a:t>
            </a:r>
            <a:endParaRPr lang="en-GB" sz="1600" dirty="0">
              <a:latin typeface="Arial" panose="020B0604020202020204" pitchFamily="34" charset="0"/>
              <a:cs typeface="Arial" panose="020B0604020202020204" pitchFamily="34" charset="0"/>
            </a:endParaRPr>
          </a:p>
          <a:p>
            <a:endParaRPr lang="en-GB" dirty="0"/>
          </a:p>
        </p:txBody>
      </p:sp>
      <p:sp>
        <p:nvSpPr>
          <p:cNvPr id="6" name="TextBox 5"/>
          <p:cNvSpPr txBox="1"/>
          <p:nvPr/>
        </p:nvSpPr>
        <p:spPr>
          <a:xfrm>
            <a:off x="1545769" y="5523803"/>
            <a:ext cx="8300359" cy="1107996"/>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We will continue to seek opportunities to open further studies and to develop a long-term research partnership.  We are also seeking an academic partner to support evaluation of our Safe Staffing Framework and tools (Demand and Capacity, Operational Escalation Level (</a:t>
            </a:r>
            <a:r>
              <a:rPr lang="en-GB" sz="1600" dirty="0" err="1">
                <a:latin typeface="Arial" panose="020B0604020202020204" pitchFamily="34" charset="0"/>
                <a:cs typeface="Arial" panose="020B0604020202020204" pitchFamily="34" charset="0"/>
              </a:rPr>
              <a:t>OpEL</a:t>
            </a:r>
            <a:r>
              <a:rPr lang="en-GB" sz="1600" dirty="0">
                <a:latin typeface="Arial" panose="020B0604020202020204" pitchFamily="34" charset="0"/>
                <a:cs typeface="Arial" panose="020B0604020202020204" pitchFamily="34" charset="0"/>
              </a:rPr>
              <a:t>) framework, Quality and Performance Management Supervision</a:t>
            </a:r>
            <a:r>
              <a:rPr lang="en-GB" sz="1600" dirty="0" smtClean="0">
                <a:latin typeface="Arial" panose="020B0604020202020204" pitchFamily="34" charset="0"/>
                <a:cs typeface="Arial" panose="020B0604020202020204" pitchFamily="34" charset="0"/>
              </a:rPr>
              <a:t>)</a:t>
            </a:r>
            <a:r>
              <a:rPr lang="en-GB" dirty="0" smtClean="0"/>
              <a:t>.</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4705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217" y="673532"/>
            <a:ext cx="11686783" cy="1325563"/>
          </a:xfrm>
        </p:spPr>
        <p:txBody>
          <a:bodyPr>
            <a:normAutofit/>
          </a:bodyPr>
          <a:lstStyle/>
          <a:p>
            <a:pPr>
              <a:lnSpc>
                <a:spcPct val="100000"/>
              </a:lnSpc>
            </a:pPr>
            <a:r>
              <a:rPr lang="en-GB" sz="2800" b="1" dirty="0">
                <a:solidFill>
                  <a:srgbClr val="0E67B3"/>
                </a:solidFill>
                <a:latin typeface="Arial" panose="020B0604020202020204" pitchFamily="34" charset="0"/>
                <a:cs typeface="Arial" panose="020B0604020202020204" pitchFamily="34" charset="0"/>
              </a:rPr>
              <a:t>Our Children’s Public Health Services Strategy - Summary</a:t>
            </a:r>
          </a:p>
        </p:txBody>
      </p:sp>
      <p:sp>
        <p:nvSpPr>
          <p:cNvPr id="4" name="TextBox 3"/>
          <p:cNvSpPr txBox="1"/>
          <p:nvPr/>
        </p:nvSpPr>
        <p:spPr>
          <a:xfrm>
            <a:off x="598714" y="1583871"/>
            <a:ext cx="11000015" cy="2123658"/>
          </a:xfrm>
          <a:prstGeom prst="rect">
            <a:avLst/>
          </a:prstGeom>
          <a:noFill/>
        </p:spPr>
        <p:txBody>
          <a:bodyPr wrap="square" rtlCol="0">
            <a:spAutoFit/>
          </a:bodyPr>
          <a:lstStyle/>
          <a:p>
            <a:pPr algn="just"/>
            <a:r>
              <a:rPr lang="en-GB" sz="1200" dirty="0">
                <a:latin typeface="Arial" panose="020B0604020202020204" pitchFamily="34" charset="0"/>
                <a:cs typeface="Arial" panose="020B0604020202020204" pitchFamily="34" charset="0"/>
              </a:rPr>
              <a:t>HDFT is the largest provider of </a:t>
            </a:r>
            <a:r>
              <a:rPr lang="en-GB" sz="1200" dirty="0" smtClean="0">
                <a:latin typeface="Arial" panose="020B0604020202020204" pitchFamily="34" charset="0"/>
                <a:cs typeface="Arial" panose="020B0604020202020204" pitchFamily="34" charset="0"/>
              </a:rPr>
              <a:t>Public Health Services for Children and Young people </a:t>
            </a:r>
            <a:r>
              <a:rPr lang="en-GB" sz="1200" dirty="0">
                <a:latin typeface="Arial" panose="020B0604020202020204" pitchFamily="34" charset="0"/>
                <a:cs typeface="Arial" panose="020B0604020202020204" pitchFamily="34" charset="0"/>
              </a:rPr>
              <a:t>in England supporting over 600,000 </a:t>
            </a:r>
            <a:r>
              <a:rPr lang="en-GB" sz="1200" dirty="0" smtClean="0">
                <a:latin typeface="Arial" panose="020B0604020202020204" pitchFamily="34" charset="0"/>
                <a:cs typeface="Arial" panose="020B0604020202020204" pitchFamily="34" charset="0"/>
              </a:rPr>
              <a:t>Children and Young People to </a:t>
            </a:r>
            <a:r>
              <a:rPr lang="en-GB" sz="1200" dirty="0">
                <a:latin typeface="Arial" panose="020B0604020202020204" pitchFamily="34" charset="0"/>
                <a:cs typeface="Arial" panose="020B0604020202020204" pitchFamily="34" charset="0"/>
              </a:rPr>
              <a:t>have a great start in life.  We have the opportunity to lead the development of </a:t>
            </a:r>
            <a:r>
              <a:rPr lang="en-GB" sz="1200" dirty="0" smtClean="0">
                <a:latin typeface="Arial" panose="020B0604020202020204" pitchFamily="34" charset="0"/>
                <a:cs typeface="Arial" panose="020B0604020202020204" pitchFamily="34" charset="0"/>
              </a:rPr>
              <a:t>Children and Young People’s Public Health services</a:t>
            </a:r>
            <a:r>
              <a:rPr lang="en-GB" sz="1200" dirty="0">
                <a:latin typeface="Arial" panose="020B0604020202020204" pitchFamily="34" charset="0"/>
                <a:cs typeface="Arial" panose="020B0604020202020204" pitchFamily="34" charset="0"/>
              </a:rPr>
              <a:t>, sharing our expertise to benefit </a:t>
            </a:r>
            <a:r>
              <a:rPr lang="en-GB" sz="1200" dirty="0" smtClean="0">
                <a:latin typeface="Arial" panose="020B0604020202020204" pitchFamily="34" charset="0"/>
                <a:cs typeface="Arial" panose="020B0604020202020204" pitchFamily="34" charset="0"/>
              </a:rPr>
              <a:t>Children and Young People nationally</a:t>
            </a:r>
            <a:r>
              <a:rPr lang="en-GB" sz="1200" dirty="0">
                <a:latin typeface="Arial" panose="020B0604020202020204" pitchFamily="34" charset="0"/>
                <a:cs typeface="Arial" panose="020B0604020202020204" pitchFamily="34" charset="0"/>
              </a:rPr>
              <a:t>.  Our size and expertise in </a:t>
            </a:r>
            <a:r>
              <a:rPr lang="en-GB" sz="1200" dirty="0" smtClean="0">
                <a:latin typeface="Arial" panose="020B0604020202020204" pitchFamily="34" charset="0"/>
                <a:cs typeface="Arial" panose="020B0604020202020204" pitchFamily="34" charset="0"/>
              </a:rPr>
              <a:t>Children Public Health services </a:t>
            </a:r>
            <a:r>
              <a:rPr lang="en-GB" sz="1200" dirty="0">
                <a:latin typeface="Arial" panose="020B0604020202020204" pitchFamily="34" charset="0"/>
                <a:cs typeface="Arial" panose="020B0604020202020204" pitchFamily="34" charset="0"/>
              </a:rPr>
              <a:t>creates a unique opportunity for us to be the leading NHS trust partner for research into </a:t>
            </a:r>
            <a:r>
              <a:rPr lang="en-GB" sz="1200" dirty="0" smtClean="0">
                <a:latin typeface="Arial" panose="020B0604020202020204" pitchFamily="34" charset="0"/>
                <a:cs typeface="Arial" panose="020B0604020202020204" pitchFamily="34" charset="0"/>
              </a:rPr>
              <a:t>Children’s public </a:t>
            </a:r>
            <a:r>
              <a:rPr lang="en-GB" sz="1200" dirty="0">
                <a:latin typeface="Arial" panose="020B0604020202020204" pitchFamily="34" charset="0"/>
                <a:cs typeface="Arial" panose="020B0604020202020204" pitchFamily="34" charset="0"/>
              </a:rPr>
              <a:t>health services</a:t>
            </a:r>
            <a:r>
              <a:rPr lang="en-GB" sz="1200" dirty="0" smtClean="0">
                <a:latin typeface="Arial" panose="020B0604020202020204" pitchFamily="34" charset="0"/>
                <a:cs typeface="Arial" panose="020B0604020202020204" pitchFamily="34" charset="0"/>
              </a:rPr>
              <a:t>.</a:t>
            </a:r>
          </a:p>
          <a:p>
            <a:pPr algn="just"/>
            <a:endParaRPr lang="en-GB" sz="1200"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Recognising our strengths and opportunities, and combining the ambitions from our overall Trust Strategy together, we have identified three ambitions for our Children’s Public Health Services Strategy</a:t>
            </a:r>
            <a:r>
              <a:rPr lang="en-GB" sz="1200" dirty="0" smtClean="0">
                <a:latin typeface="Arial" panose="020B0604020202020204" pitchFamily="34" charset="0"/>
                <a:cs typeface="Arial" panose="020B0604020202020204" pitchFamily="34" charset="0"/>
              </a:rPr>
              <a:t>:</a:t>
            </a:r>
          </a:p>
          <a:p>
            <a:pPr algn="just"/>
            <a:endParaRPr lang="en-GB" sz="1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200" dirty="0">
                <a:latin typeface="Arial" panose="020B0604020202020204" pitchFamily="34" charset="0"/>
                <a:cs typeface="Arial" panose="020B0604020202020204" pitchFamily="34" charset="0"/>
              </a:rPr>
              <a:t>To deliver great outcomes and impact for our </a:t>
            </a:r>
            <a:r>
              <a:rPr lang="en-GB" sz="1200" dirty="0" smtClean="0">
                <a:latin typeface="Arial" panose="020B0604020202020204" pitchFamily="34" charset="0"/>
                <a:cs typeface="Arial" panose="020B0604020202020204" pitchFamily="34" charset="0"/>
              </a:rPr>
              <a:t>Children and Young People.</a:t>
            </a:r>
            <a:endParaRPr lang="en-GB" sz="1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200" dirty="0">
                <a:latin typeface="Arial" panose="020B0604020202020204" pitchFamily="34" charset="0"/>
                <a:cs typeface="Arial" panose="020B0604020202020204" pitchFamily="34" charset="0"/>
              </a:rPr>
              <a:t>To be an outstanding partner in every system where we provide services.</a:t>
            </a:r>
          </a:p>
          <a:p>
            <a:pPr marL="285750" indent="-285750" algn="just">
              <a:buFont typeface="Arial" panose="020B0604020202020204" pitchFamily="34" charset="0"/>
              <a:buChar char="•"/>
            </a:pPr>
            <a:r>
              <a:rPr lang="en-GB" sz="1200" dirty="0">
                <a:latin typeface="Arial" panose="020B0604020202020204" pitchFamily="34" charset="0"/>
                <a:cs typeface="Arial" panose="020B0604020202020204" pitchFamily="34" charset="0"/>
              </a:rPr>
              <a:t>To be a leading voice and advocate for </a:t>
            </a:r>
            <a:r>
              <a:rPr lang="en-GB" sz="1200" dirty="0" smtClean="0">
                <a:latin typeface="Arial" panose="020B0604020202020204" pitchFamily="34" charset="0"/>
                <a:cs typeface="Arial" panose="020B0604020202020204" pitchFamily="34" charset="0"/>
              </a:rPr>
              <a:t>Children’s Public Health services</a:t>
            </a:r>
            <a:r>
              <a:rPr lang="en-GB" sz="1200" dirty="0">
                <a:latin typeface="Arial" panose="020B0604020202020204" pitchFamily="34" charset="0"/>
                <a:cs typeface="Arial" panose="020B0604020202020204" pitchFamily="34" charset="0"/>
              </a:rPr>
              <a:t>, locally and nationally</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5" name="TextBox 4"/>
          <p:cNvSpPr txBox="1"/>
          <p:nvPr/>
        </p:nvSpPr>
        <p:spPr>
          <a:xfrm>
            <a:off x="1279071" y="3761015"/>
            <a:ext cx="10716986" cy="2554545"/>
          </a:xfrm>
          <a:prstGeom prst="rect">
            <a:avLst/>
          </a:prstGeom>
          <a:noFill/>
        </p:spPr>
        <p:txBody>
          <a:bodyPr wrap="square" rtlCol="0">
            <a:spAutoFit/>
          </a:bodyPr>
          <a:lstStyle/>
          <a:p>
            <a:pPr algn="just"/>
            <a:r>
              <a:rPr lang="en-GB" sz="1200" dirty="0">
                <a:latin typeface="Arial" panose="020B0604020202020204" pitchFamily="34" charset="0"/>
                <a:cs typeface="Arial" panose="020B0604020202020204" pitchFamily="34" charset="0"/>
              </a:rPr>
              <a:t>These three ambitions will be delivered through </a:t>
            </a:r>
            <a:r>
              <a:rPr lang="en-GB" sz="1200" dirty="0" smtClean="0">
                <a:latin typeface="Arial" panose="020B0604020202020204" pitchFamily="34" charset="0"/>
                <a:cs typeface="Arial" panose="020B0604020202020204" pitchFamily="34" charset="0"/>
              </a:rPr>
              <a:t>eight </a:t>
            </a:r>
            <a:r>
              <a:rPr lang="en-GB" sz="1200" dirty="0">
                <a:latin typeface="Arial" panose="020B0604020202020204" pitchFamily="34" charset="0"/>
                <a:cs typeface="Arial" panose="020B0604020202020204" pitchFamily="34" charset="0"/>
              </a:rPr>
              <a:t>goals:</a:t>
            </a:r>
          </a:p>
          <a:p>
            <a:pPr marL="285750" indent="-285750" algn="just">
              <a:spcBef>
                <a:spcPts val="600"/>
              </a:spcBef>
              <a:buFont typeface="Arial" panose="020B0604020202020204" pitchFamily="34" charset="0"/>
              <a:buChar char="•"/>
            </a:pPr>
            <a:r>
              <a:rPr lang="en-GB" sz="1200" dirty="0">
                <a:latin typeface="Arial" panose="020B0604020202020204" pitchFamily="34" charset="0"/>
                <a:cs typeface="Arial" panose="020B0604020202020204" pitchFamily="34" charset="0"/>
              </a:rPr>
              <a:t>A bespoke clinical model for each community we serve, which meets local needs while using our scale to provide resilience and expertise.</a:t>
            </a:r>
          </a:p>
          <a:p>
            <a:pPr marL="285750" indent="-285750" algn="just">
              <a:spcBef>
                <a:spcPts val="600"/>
              </a:spcBef>
              <a:buFont typeface="Arial" panose="020B0604020202020204" pitchFamily="34" charset="0"/>
              <a:buChar char="•"/>
            </a:pPr>
            <a:r>
              <a:rPr lang="en-GB" sz="1200" dirty="0">
                <a:latin typeface="Arial" panose="020B0604020202020204" pitchFamily="34" charset="0"/>
                <a:cs typeface="Arial" panose="020B0604020202020204" pitchFamily="34" charset="0"/>
              </a:rPr>
              <a:t>Listening to and acting on the voice of the </a:t>
            </a:r>
            <a:r>
              <a:rPr lang="en-GB" sz="1200" dirty="0" smtClean="0">
                <a:latin typeface="Arial" panose="020B0604020202020204" pitchFamily="34" charset="0"/>
                <a:cs typeface="Arial" panose="020B0604020202020204" pitchFamily="34" charset="0"/>
              </a:rPr>
              <a:t>Children and Young People we </a:t>
            </a:r>
            <a:r>
              <a:rPr lang="en-GB" sz="1200" dirty="0">
                <a:latin typeface="Arial" panose="020B0604020202020204" pitchFamily="34" charset="0"/>
                <a:cs typeface="Arial" panose="020B0604020202020204" pitchFamily="34" charset="0"/>
              </a:rPr>
              <a:t>support</a:t>
            </a:r>
          </a:p>
          <a:p>
            <a:pPr marL="285750" indent="-285750" algn="just">
              <a:spcBef>
                <a:spcPts val="600"/>
              </a:spcBef>
              <a:buFont typeface="Arial" panose="020B0604020202020204" pitchFamily="34" charset="0"/>
              <a:buChar char="•"/>
            </a:pPr>
            <a:r>
              <a:rPr lang="en-GB" sz="1200" dirty="0">
                <a:latin typeface="Arial" panose="020B0604020202020204" pitchFamily="34" charset="0"/>
                <a:cs typeface="Arial" panose="020B0604020202020204" pitchFamily="34" charset="0"/>
              </a:rPr>
              <a:t>An operational model specifically designed to support dispersed, community services.</a:t>
            </a:r>
          </a:p>
          <a:p>
            <a:pPr marL="285750" indent="-285750" algn="just">
              <a:spcBef>
                <a:spcPts val="600"/>
              </a:spcBef>
              <a:buFont typeface="Arial" panose="020B0604020202020204" pitchFamily="34" charset="0"/>
              <a:buChar char="•"/>
            </a:pPr>
            <a:r>
              <a:rPr lang="en-GB" sz="1200" dirty="0">
                <a:latin typeface="Arial" panose="020B0604020202020204" pitchFamily="34" charset="0"/>
                <a:cs typeface="Arial" panose="020B0604020202020204" pitchFamily="34" charset="0"/>
              </a:rPr>
              <a:t>A focus on retention, reform and training to grow and develop our own </a:t>
            </a:r>
            <a:r>
              <a:rPr lang="en-GB" sz="1200" dirty="0" smtClean="0">
                <a:latin typeface="Arial" panose="020B0604020202020204" pitchFamily="34" charset="0"/>
                <a:cs typeface="Arial" panose="020B0604020202020204" pitchFamily="34" charset="0"/>
              </a:rPr>
              <a:t>Children’s Public Health workforce</a:t>
            </a:r>
            <a:r>
              <a:rPr lang="en-GB" sz="1200" dirty="0">
                <a:latin typeface="Arial" panose="020B0604020202020204" pitchFamily="34" charset="0"/>
                <a:cs typeface="Arial" panose="020B0604020202020204" pitchFamily="34" charset="0"/>
              </a:rPr>
              <a:t>.</a:t>
            </a:r>
          </a:p>
          <a:p>
            <a:pPr marL="285750" indent="-285750" algn="just">
              <a:spcBef>
                <a:spcPts val="600"/>
              </a:spcBef>
              <a:buFont typeface="Arial" panose="020B0604020202020204" pitchFamily="34" charset="0"/>
              <a:buChar char="•"/>
            </a:pPr>
            <a:r>
              <a:rPr lang="en-GB" sz="1200" dirty="0">
                <a:latin typeface="Arial" panose="020B0604020202020204" pitchFamily="34" charset="0"/>
                <a:cs typeface="Arial" panose="020B0604020202020204" pitchFamily="34" charset="0"/>
              </a:rPr>
              <a:t>Broadening our core public health nursing offer through integration with or provision of complementary services</a:t>
            </a:r>
          </a:p>
          <a:p>
            <a:pPr marL="285750" indent="-285750" algn="just">
              <a:spcBef>
                <a:spcPts val="600"/>
              </a:spcBef>
              <a:buFont typeface="Arial" panose="020B0604020202020204" pitchFamily="34" charset="0"/>
              <a:buChar char="•"/>
            </a:pPr>
            <a:r>
              <a:rPr lang="en-GB" sz="1200" dirty="0">
                <a:latin typeface="Arial" panose="020B0604020202020204" pitchFamily="34" charset="0"/>
                <a:cs typeface="Arial" panose="020B0604020202020204" pitchFamily="34" charset="0"/>
              </a:rPr>
              <a:t>Building long-term partnerships in every system in which we operate</a:t>
            </a:r>
          </a:p>
          <a:p>
            <a:pPr marL="285750" indent="-285750" algn="just">
              <a:spcBef>
                <a:spcPts val="600"/>
              </a:spcBef>
              <a:buFont typeface="Arial" panose="020B0604020202020204" pitchFamily="34" charset="0"/>
              <a:buChar char="•"/>
            </a:pPr>
            <a:r>
              <a:rPr lang="en-GB" sz="1200" dirty="0">
                <a:latin typeface="Arial" panose="020B0604020202020204" pitchFamily="34" charset="0"/>
                <a:cs typeface="Arial" panose="020B0604020202020204" pitchFamily="34" charset="0"/>
              </a:rPr>
              <a:t>Measuring the outcomes of our services for the </a:t>
            </a:r>
            <a:r>
              <a:rPr lang="en-GB" sz="1200" dirty="0" smtClean="0">
                <a:latin typeface="Arial" panose="020B0604020202020204" pitchFamily="34" charset="0"/>
                <a:cs typeface="Arial" panose="020B0604020202020204" pitchFamily="34" charset="0"/>
              </a:rPr>
              <a:t>Children and Young People we </a:t>
            </a:r>
            <a:r>
              <a:rPr lang="en-GB" sz="1200" dirty="0">
                <a:latin typeface="Arial" panose="020B0604020202020204" pitchFamily="34" charset="0"/>
                <a:cs typeface="Arial" panose="020B0604020202020204" pitchFamily="34" charset="0"/>
              </a:rPr>
              <a:t>support</a:t>
            </a:r>
          </a:p>
          <a:p>
            <a:pPr marL="285750" indent="-285750" algn="just">
              <a:spcBef>
                <a:spcPts val="600"/>
              </a:spcBef>
              <a:buFont typeface="Arial" panose="020B0604020202020204" pitchFamily="34" charset="0"/>
              <a:buChar char="•"/>
            </a:pPr>
            <a:r>
              <a:rPr lang="en-GB" sz="1200" dirty="0">
                <a:latin typeface="Arial" panose="020B0604020202020204" pitchFamily="34" charset="0"/>
                <a:cs typeface="Arial" panose="020B0604020202020204" pitchFamily="34" charset="0"/>
              </a:rPr>
              <a:t>Building an evidence base, through robust academic research, for what works in </a:t>
            </a:r>
            <a:r>
              <a:rPr lang="en-GB" sz="1200" dirty="0" smtClean="0">
                <a:latin typeface="Arial" panose="020B0604020202020204" pitchFamily="34" charset="0"/>
                <a:cs typeface="Arial" panose="020B0604020202020204" pitchFamily="34" charset="0"/>
              </a:rPr>
              <a:t>Children’s Public Health services</a:t>
            </a:r>
            <a:endParaRPr lang="en-GB" sz="1200" dirty="0">
              <a:latin typeface="Arial" panose="020B0604020202020204" pitchFamily="34" charset="0"/>
              <a:cs typeface="Arial" panose="020B0604020202020204" pitchFamily="34" charset="0"/>
            </a:endParaRPr>
          </a:p>
          <a:p>
            <a:endParaRPr lang="en-GB" sz="1200" dirty="0"/>
          </a:p>
        </p:txBody>
      </p:sp>
    </p:spTree>
    <p:extLst>
      <p:ext uri="{BB962C8B-B14F-4D97-AF65-F5344CB8AC3E}">
        <p14:creationId xmlns:p14="http://schemas.microsoft.com/office/powerpoint/2010/main" val="2680685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9950" y="809538"/>
            <a:ext cx="10515600" cy="1325563"/>
          </a:xfrm>
        </p:spPr>
        <p:txBody>
          <a:bodyPr>
            <a:normAutofit/>
          </a:bodyPr>
          <a:lstStyle/>
          <a:p>
            <a:pPr>
              <a:lnSpc>
                <a:spcPct val="100000"/>
              </a:lnSpc>
            </a:pPr>
            <a:r>
              <a:rPr lang="en-GB" sz="2800" b="1" dirty="0">
                <a:solidFill>
                  <a:srgbClr val="0E67B3"/>
                </a:solidFill>
                <a:latin typeface="Arial" panose="020B0604020202020204" pitchFamily="34" charset="0"/>
                <a:cs typeface="Arial" panose="020B0604020202020204" pitchFamily="34" charset="0"/>
              </a:rPr>
              <a:t>Introduction</a:t>
            </a:r>
            <a:endParaRPr lang="en-GB" sz="3200" b="1" dirty="0">
              <a:solidFill>
                <a:srgbClr val="0E67B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61390" y="1660109"/>
            <a:ext cx="9717496" cy="3650639"/>
          </a:xfrm>
        </p:spPr>
        <p:txBody>
          <a:bodyPr>
            <a:normAutofit/>
          </a:bodyPr>
          <a:lstStyle/>
          <a:p>
            <a:pPr algn="just">
              <a:lnSpc>
                <a:spcPct val="107000"/>
              </a:lnSpc>
              <a:spcAft>
                <a:spcPts val="800"/>
              </a:spcAft>
            </a:pPr>
            <a:r>
              <a:rPr lang="en-GB" sz="1600" dirty="0">
                <a:effectLst/>
                <a:latin typeface="Arial" panose="020B0604020202020204" pitchFamily="34" charset="0"/>
                <a:ea typeface="Calibri" panose="020F0502020204030204" pitchFamily="34" charset="0"/>
                <a:cs typeface="Arial" panose="020B0604020202020204" pitchFamily="34" charset="0"/>
              </a:rPr>
              <a:t>Harrogate and District NHS Foundation Trust’s (HDFT) reputation for quality and innovation has enabled us to become the largest provider of Children’s Public Health </a:t>
            </a:r>
            <a:r>
              <a:rPr lang="en-GB" sz="1600" dirty="0">
                <a:latin typeface="Arial" panose="020B0604020202020204" pitchFamily="34" charset="0"/>
                <a:ea typeface="Calibri" panose="020F0502020204030204" pitchFamily="34" charset="0"/>
                <a:cs typeface="Arial" panose="020B0604020202020204" pitchFamily="34" charset="0"/>
              </a:rPr>
              <a:t>Services (often known as 0–19 or 0-25 Services) </a:t>
            </a:r>
            <a:r>
              <a:rPr lang="en-GB" sz="1600" dirty="0">
                <a:effectLst/>
                <a:latin typeface="Arial" panose="020B0604020202020204" pitchFamily="34" charset="0"/>
                <a:ea typeface="Calibri" panose="020F0502020204030204" pitchFamily="34" charset="0"/>
                <a:cs typeface="Arial" panose="020B0604020202020204" pitchFamily="34" charset="0"/>
              </a:rPr>
              <a:t>in England – we support over 600,000 </a:t>
            </a:r>
            <a:r>
              <a:rPr lang="en-GB" sz="1600" dirty="0" smtClean="0">
                <a:effectLst/>
                <a:latin typeface="Arial" panose="020B0604020202020204" pitchFamily="34" charset="0"/>
                <a:ea typeface="Calibri" panose="020F0502020204030204" pitchFamily="34" charset="0"/>
                <a:cs typeface="Arial" panose="020B0604020202020204" pitchFamily="34" charset="0"/>
              </a:rPr>
              <a:t>Children and Young People through </a:t>
            </a:r>
            <a:r>
              <a:rPr lang="en-GB" sz="1600" dirty="0">
                <a:effectLst/>
                <a:latin typeface="Arial" panose="020B0604020202020204" pitchFamily="34" charset="0"/>
                <a:ea typeface="Calibri" panose="020F0502020204030204" pitchFamily="34" charset="0"/>
                <a:cs typeface="Arial" panose="020B0604020202020204" pitchFamily="34" charset="0"/>
              </a:rPr>
              <a:t>our nine services stretching from Berwick upon Tweed in the North, to Wakefield in the South, and across the whole of North Yorkshire, from Settle in the West to Scarborough in the East. </a:t>
            </a:r>
          </a:p>
          <a:p>
            <a:pPr algn="just">
              <a:lnSpc>
                <a:spcPct val="107000"/>
              </a:lnSpc>
              <a:spcAft>
                <a:spcPts val="800"/>
              </a:spcAft>
            </a:pPr>
            <a:r>
              <a:rPr lang="en-GB" sz="1600" dirty="0">
                <a:latin typeface="Arial" panose="020B0604020202020204" pitchFamily="34" charset="0"/>
                <a:ea typeface="Calibri" panose="020F0502020204030204" pitchFamily="34" charset="0"/>
                <a:cs typeface="Arial" panose="020B0604020202020204" pitchFamily="34" charset="0"/>
              </a:rPr>
              <a:t>O</a:t>
            </a:r>
            <a:r>
              <a:rPr lang="en-GB" sz="1600" dirty="0">
                <a:effectLst/>
                <a:latin typeface="Arial" panose="020B0604020202020204" pitchFamily="34" charset="0"/>
                <a:ea typeface="Calibri" panose="020F0502020204030204" pitchFamily="34" charset="0"/>
                <a:cs typeface="Arial" panose="020B0604020202020204" pitchFamily="34" charset="0"/>
              </a:rPr>
              <a:t>ur new Children’s Public Health Services Strategy will fully support our Trust Purpose to improve the health and wellbeing of our patients, children and communities.</a:t>
            </a:r>
          </a:p>
          <a:p>
            <a:pPr algn="just">
              <a:lnSpc>
                <a:spcPct val="107000"/>
              </a:lnSpc>
              <a:spcAft>
                <a:spcPts val="800"/>
              </a:spcAft>
            </a:pPr>
            <a:r>
              <a:rPr lang="en-GB" sz="1600" dirty="0">
                <a:latin typeface="Arial" panose="020B0604020202020204" pitchFamily="34" charset="0"/>
                <a:ea typeface="Calibri" panose="020F0502020204030204" pitchFamily="34" charset="0"/>
                <a:cs typeface="Arial" panose="020B0604020202020204" pitchFamily="34" charset="0"/>
              </a:rPr>
              <a:t>Our Strategy reflects our True North Ambitions and aspiration to lead the development of Children and Young People’s public health nursing services by sharing our expertise to benefit Children and Young People nationally.  It provides a framework to align our improvement efforts to our Trust purpose, ambitions and values. </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594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28588"/>
            <a:ext cx="10515600" cy="1325563"/>
          </a:xfrm>
        </p:spPr>
        <p:txBody>
          <a:bodyPr>
            <a:normAutofit/>
          </a:bodyPr>
          <a:lstStyle/>
          <a:p>
            <a:pPr>
              <a:lnSpc>
                <a:spcPct val="100000"/>
              </a:lnSpc>
            </a:pPr>
            <a:r>
              <a:rPr lang="en-GB" sz="2800" b="1" dirty="0">
                <a:solidFill>
                  <a:srgbClr val="0E67B3"/>
                </a:solidFill>
                <a:latin typeface="Arial" panose="020B0604020202020204" pitchFamily="34" charset="0"/>
                <a:cs typeface="Arial" panose="020B0604020202020204" pitchFamily="34" charset="0"/>
              </a:rPr>
              <a:t>Introduction</a:t>
            </a:r>
          </a:p>
        </p:txBody>
      </p:sp>
      <p:sp>
        <p:nvSpPr>
          <p:cNvPr id="4" name="TextBox 3"/>
          <p:cNvSpPr txBox="1"/>
          <p:nvPr/>
        </p:nvSpPr>
        <p:spPr>
          <a:xfrm>
            <a:off x="838200" y="1917160"/>
            <a:ext cx="9171214" cy="4278094"/>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a:latin typeface="Arial" panose="020B0604020202020204" pitchFamily="34" charset="0"/>
                <a:ea typeface="Calibri" panose="020F0502020204030204" pitchFamily="34" charset="0"/>
                <a:cs typeface="Arial" panose="020B0604020202020204" pitchFamily="34" charset="0"/>
              </a:rPr>
              <a:t>It is a very exciting time for HDFT as we embark on a number of large scale transformation programmes. We are committed to embedding continuous improvement at the heart of our culture and operating model and we are working in partnership with a global leader in healthcare improvement to deliver “HDFT Impact”, our Trust wide improvement programme.  </a:t>
            </a:r>
          </a:p>
          <a:p>
            <a:pPr marL="285750" indent="-285750" algn="just">
              <a:buFont typeface="Arial" panose="020B0604020202020204" pitchFamily="34" charset="0"/>
              <a:buChar char="•"/>
            </a:pPr>
            <a:endParaRPr lang="en-GB" sz="1600" dirty="0" smtClean="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GB" sz="1600" dirty="0" smtClean="0">
                <a:latin typeface="Arial" panose="020B0604020202020204" pitchFamily="34" charset="0"/>
                <a:ea typeface="Calibri" panose="020F0502020204030204" pitchFamily="34" charset="0"/>
                <a:cs typeface="Arial" panose="020B0604020202020204" pitchFamily="34" charset="0"/>
              </a:rPr>
              <a:t>Through </a:t>
            </a:r>
            <a:r>
              <a:rPr lang="en-GB" sz="1600" dirty="0">
                <a:latin typeface="Arial" panose="020B0604020202020204" pitchFamily="34" charset="0"/>
                <a:ea typeface="Calibri" panose="020F0502020204030204" pitchFamily="34" charset="0"/>
                <a:cs typeface="Arial" panose="020B0604020202020204" pitchFamily="34" charset="0"/>
              </a:rPr>
              <a:t>HDFT Impact, we will focus on how we measure the Quality and Impact of our 0-19(25) Services. We have identified metrics to track improvement against our ‘Great Start In Life’ True North Ambition which cover early intervention and prevention for children at risk of vulnerability and </a:t>
            </a:r>
            <a:r>
              <a:rPr lang="en-GB" sz="1600" dirty="0" smtClean="0">
                <a:latin typeface="Arial" panose="020B0604020202020204" pitchFamily="34" charset="0"/>
                <a:ea typeface="Calibri" panose="020F0502020204030204" pitchFamily="34" charset="0"/>
                <a:cs typeface="Arial" panose="020B0604020202020204" pitchFamily="34" charset="0"/>
              </a:rPr>
              <a:t>listening to and acting on children </a:t>
            </a:r>
            <a:r>
              <a:rPr lang="en-GB" sz="1600" dirty="0">
                <a:latin typeface="Arial" panose="020B0604020202020204" pitchFamily="34" charset="0"/>
                <a:ea typeface="Calibri" panose="020F0502020204030204" pitchFamily="34" charset="0"/>
                <a:cs typeface="Arial" panose="020B0604020202020204" pitchFamily="34" charset="0"/>
              </a:rPr>
              <a:t>and young people’s </a:t>
            </a:r>
            <a:r>
              <a:rPr lang="en-GB" sz="1600" dirty="0" smtClean="0">
                <a:latin typeface="Arial" panose="020B0604020202020204" pitchFamily="34" charset="0"/>
                <a:ea typeface="Calibri" panose="020F0502020204030204" pitchFamily="34" charset="0"/>
                <a:cs typeface="Arial" panose="020B0604020202020204" pitchFamily="34" charset="0"/>
              </a:rPr>
              <a:t>experience</a:t>
            </a:r>
            <a:r>
              <a:rPr lang="en-GB" sz="1600" dirty="0">
                <a:latin typeface="Arial" panose="020B0604020202020204" pitchFamily="34" charset="0"/>
                <a:ea typeface="Calibri" panose="020F0502020204030204" pitchFamily="34" charset="0"/>
                <a:cs typeface="Arial" panose="020B0604020202020204" pitchFamily="34" charset="0"/>
              </a:rPr>
              <a:t>.</a:t>
            </a:r>
          </a:p>
          <a:p>
            <a:pPr marL="285750" indent="-285750" algn="just">
              <a:buFont typeface="Arial" panose="020B0604020202020204" pitchFamily="34" charset="0"/>
              <a:buChar char="•"/>
            </a:pPr>
            <a:endParaRPr lang="en-GB" sz="1600" dirty="0" smtClean="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GB" sz="1600" dirty="0" smtClean="0">
                <a:latin typeface="Arial" panose="020B0604020202020204" pitchFamily="34" charset="0"/>
                <a:ea typeface="Calibri" panose="020F0502020204030204" pitchFamily="34" charset="0"/>
                <a:cs typeface="Arial" panose="020B0604020202020204" pitchFamily="34" charset="0"/>
              </a:rPr>
              <a:t>The </a:t>
            </a:r>
            <a:r>
              <a:rPr lang="en-GB" sz="1600" dirty="0">
                <a:latin typeface="Arial" panose="020B0604020202020204" pitchFamily="34" charset="0"/>
                <a:ea typeface="Calibri" panose="020F0502020204030204" pitchFamily="34" charset="0"/>
                <a:cs typeface="Arial" panose="020B0604020202020204" pitchFamily="34" charset="0"/>
              </a:rPr>
              <a:t>aim of our Strategy is to empower, excite and mobilise everyone in the Trust behind our common purpose, supported by our “KITE” values of Kindness, Integrity, Teamwork and Equality.  By aligning our efforts, our Strategy will enable us to work together with everyone pulling in the same direction, so we become stronger, achieve our ambitions and fulfil our purpose – to put the </a:t>
            </a:r>
            <a:r>
              <a:rPr lang="en-GB" sz="1600" dirty="0" smtClean="0">
                <a:latin typeface="Arial" panose="020B0604020202020204" pitchFamily="34" charset="0"/>
                <a:ea typeface="Calibri" panose="020F0502020204030204" pitchFamily="34" charset="0"/>
                <a:cs typeface="Arial" panose="020B0604020202020204" pitchFamily="34" charset="0"/>
              </a:rPr>
              <a:t>Child and Young Person first </a:t>
            </a:r>
            <a:r>
              <a:rPr lang="en-GB" sz="1600" dirty="0">
                <a:latin typeface="Arial" panose="020B0604020202020204" pitchFamily="34" charset="0"/>
                <a:ea typeface="Calibri" panose="020F0502020204030204" pitchFamily="34" charset="0"/>
                <a:cs typeface="Arial" panose="020B0604020202020204" pitchFamily="34" charset="0"/>
              </a:rPr>
              <a:t>and improve the health and wellbeing of our C</a:t>
            </a:r>
            <a:r>
              <a:rPr lang="en-GB" sz="1600" dirty="0" smtClean="0">
                <a:latin typeface="Arial" panose="020B0604020202020204" pitchFamily="34" charset="0"/>
                <a:ea typeface="Calibri" panose="020F0502020204030204" pitchFamily="34" charset="0"/>
                <a:cs typeface="Arial" panose="020B0604020202020204" pitchFamily="34" charset="0"/>
              </a:rPr>
              <a:t>hildren, Young People, Families </a:t>
            </a:r>
            <a:r>
              <a:rPr lang="en-GB" sz="1600" dirty="0">
                <a:latin typeface="Arial" panose="020B0604020202020204" pitchFamily="34" charset="0"/>
                <a:ea typeface="Calibri" panose="020F0502020204030204" pitchFamily="34" charset="0"/>
                <a:cs typeface="Arial" panose="020B0604020202020204" pitchFamily="34" charset="0"/>
              </a:rPr>
              <a:t>and </a:t>
            </a:r>
            <a:r>
              <a:rPr lang="en-GB" sz="1600" dirty="0" smtClean="0">
                <a:latin typeface="Arial" panose="020B0604020202020204" pitchFamily="34" charset="0"/>
                <a:ea typeface="Calibri" panose="020F0502020204030204" pitchFamily="34" charset="0"/>
                <a:cs typeface="Arial" panose="020B0604020202020204" pitchFamily="34" charset="0"/>
              </a:rPr>
              <a:t>Communities</a:t>
            </a:r>
            <a:r>
              <a:rPr lang="en-GB" sz="1600" dirty="0">
                <a:latin typeface="Arial" panose="020B0604020202020204" pitchFamily="34" charset="0"/>
                <a:ea typeface="Calibri" panose="020F0502020204030204" pitchFamily="34" charset="0"/>
                <a:cs typeface="Arial" panose="020B0604020202020204" pitchFamily="34" charset="0"/>
              </a:rPr>
              <a:t>. </a:t>
            </a:r>
            <a:endParaRPr lang="en-GB" sz="1600" dirty="0"/>
          </a:p>
          <a:p>
            <a:endParaRPr lang="en-GB" sz="1600" dirty="0"/>
          </a:p>
        </p:txBody>
      </p:sp>
    </p:spTree>
    <p:extLst>
      <p:ext uri="{BB962C8B-B14F-4D97-AF65-F5344CB8AC3E}">
        <p14:creationId xmlns:p14="http://schemas.microsoft.com/office/powerpoint/2010/main" val="128292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5860" y="1825422"/>
            <a:ext cx="2966112" cy="4432254"/>
          </a:xfrm>
          <a:prstGeom prst="rect">
            <a:avLst/>
          </a:prstGeom>
        </p:spPr>
      </p:pic>
      <p:sp>
        <p:nvSpPr>
          <p:cNvPr id="2" name="Title 1"/>
          <p:cNvSpPr>
            <a:spLocks noGrp="1"/>
          </p:cNvSpPr>
          <p:nvPr>
            <p:ph type="title"/>
          </p:nvPr>
        </p:nvSpPr>
        <p:spPr>
          <a:xfrm>
            <a:off x="838200" y="828588"/>
            <a:ext cx="10515600" cy="1325563"/>
          </a:xfrm>
        </p:spPr>
        <p:txBody>
          <a:bodyPr>
            <a:normAutofit/>
          </a:bodyPr>
          <a:lstStyle/>
          <a:p>
            <a:pPr>
              <a:lnSpc>
                <a:spcPct val="100000"/>
              </a:lnSpc>
            </a:pPr>
            <a:r>
              <a:rPr lang="en-GB" sz="2800" b="1" dirty="0">
                <a:solidFill>
                  <a:srgbClr val="0E67B3"/>
                </a:solidFill>
                <a:latin typeface="Arial" panose="020B0604020202020204" pitchFamily="34" charset="0"/>
                <a:cs typeface="Arial" panose="020B0604020202020204" pitchFamily="34" charset="0"/>
              </a:rPr>
              <a:t>About HDFT Children’s Public Health Service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6771" y="1953986"/>
            <a:ext cx="4843590" cy="4060371"/>
          </a:xfrm>
          <a:prstGeom prst="rect">
            <a:avLst/>
          </a:prstGeom>
        </p:spPr>
      </p:pic>
    </p:spTree>
    <p:extLst>
      <p:ext uri="{BB962C8B-B14F-4D97-AF65-F5344CB8AC3E}">
        <p14:creationId xmlns:p14="http://schemas.microsoft.com/office/powerpoint/2010/main" val="1836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28588"/>
            <a:ext cx="11111630" cy="1325563"/>
          </a:xfrm>
        </p:spPr>
        <p:txBody>
          <a:bodyPr>
            <a:normAutofit/>
          </a:bodyPr>
          <a:lstStyle/>
          <a:p>
            <a:pPr>
              <a:lnSpc>
                <a:spcPct val="100000"/>
              </a:lnSpc>
            </a:pPr>
            <a:r>
              <a:rPr lang="en-GB" sz="2800" b="1" dirty="0">
                <a:solidFill>
                  <a:srgbClr val="0E67B3"/>
                </a:solidFill>
                <a:latin typeface="Arial" panose="020B0604020202020204" pitchFamily="34" charset="0"/>
                <a:cs typeface="Arial" panose="020B0604020202020204" pitchFamily="34" charset="0"/>
              </a:rPr>
              <a:t>Who </a:t>
            </a:r>
            <a:r>
              <a:rPr lang="en-GB" sz="2800" b="1" dirty="0" smtClean="0">
                <a:solidFill>
                  <a:srgbClr val="0E67B3"/>
                </a:solidFill>
                <a:latin typeface="Arial" panose="020B0604020202020204" pitchFamily="34" charset="0"/>
                <a:cs typeface="Arial" panose="020B0604020202020204" pitchFamily="34" charset="0"/>
              </a:rPr>
              <a:t>We Engaged With To Develop Our Strategy</a:t>
            </a:r>
            <a:endParaRPr lang="en-GB" sz="2800" b="1" dirty="0">
              <a:solidFill>
                <a:srgbClr val="0E67B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91431"/>
            <a:ext cx="10515600" cy="444750"/>
          </a:xfrm>
        </p:spPr>
        <p:txBody>
          <a:bodyPr>
            <a:normAutofit/>
          </a:bodyPr>
          <a:lstStyle/>
          <a:p>
            <a:pPr marL="0" indent="0">
              <a:buNone/>
            </a:pPr>
            <a:r>
              <a:rPr lang="en-GB" sz="1800" dirty="0">
                <a:latin typeface="Arial" panose="020B0604020202020204" pitchFamily="34" charset="0"/>
                <a:cs typeface="Arial" panose="020B0604020202020204" pitchFamily="34" charset="0"/>
              </a:rPr>
              <a:t>To develop our Strategy, we engaged with staff and key stakeholders:</a:t>
            </a:r>
            <a:endParaRPr lang="en-GB" sz="1800" b="1"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cxnSp>
        <p:nvCxnSpPr>
          <p:cNvPr id="6" name="Straight Connector 5"/>
          <p:cNvCxnSpPr/>
          <p:nvPr/>
        </p:nvCxnSpPr>
        <p:spPr>
          <a:xfrm flipH="1">
            <a:off x="3685478" y="2455105"/>
            <a:ext cx="5576" cy="1538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149790" y="2587083"/>
            <a:ext cx="5576" cy="1538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412058" y="4125951"/>
            <a:ext cx="5576" cy="1538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143000" y="4120372"/>
            <a:ext cx="8881946" cy="11151"/>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03608" y="3159078"/>
            <a:ext cx="2581507" cy="830997"/>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Board of Directors</a:t>
            </a:r>
            <a:r>
              <a:rPr lang="en-GB" sz="1600" dirty="0" smtClean="0">
                <a:latin typeface="Arial" panose="020B0604020202020204" pitchFamily="34" charset="0"/>
                <a:cs typeface="Arial" panose="020B0604020202020204" pitchFamily="34" charset="0"/>
              </a:rPr>
              <a:t>’ Members in </a:t>
            </a:r>
            <a:r>
              <a:rPr lang="en-GB" sz="1600" dirty="0">
                <a:latin typeface="Arial" panose="020B0604020202020204" pitchFamily="34" charset="0"/>
                <a:cs typeface="Arial" panose="020B0604020202020204" pitchFamily="34" charset="0"/>
              </a:rPr>
              <a:t>Working </a:t>
            </a:r>
            <a:r>
              <a:rPr lang="en-GB" sz="1600" dirty="0" smtClean="0">
                <a:latin typeface="Arial" panose="020B0604020202020204" pitchFamily="34" charset="0"/>
                <a:cs typeface="Arial" panose="020B0604020202020204" pitchFamily="34" charset="0"/>
              </a:rPr>
              <a:t>Group Meetings</a:t>
            </a:r>
            <a:endParaRPr lang="en-GB" sz="1600" dirty="0">
              <a:latin typeface="Arial" panose="020B0604020202020204" pitchFamily="34" charset="0"/>
              <a:cs typeface="Arial" panose="020B0604020202020204" pitchFamily="34" charset="0"/>
            </a:endParaRPr>
          </a:p>
        </p:txBody>
      </p:sp>
      <p:sp>
        <p:nvSpPr>
          <p:cNvPr id="12" name="TextBox 11"/>
          <p:cNvSpPr txBox="1"/>
          <p:nvPr/>
        </p:nvSpPr>
        <p:spPr>
          <a:xfrm>
            <a:off x="5957538" y="5101129"/>
            <a:ext cx="3189249" cy="1077218"/>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Directors of Children’s Services, Directors of Public Health and Commissioners in our local authority areas</a:t>
            </a:r>
          </a:p>
        </p:txBody>
      </p:sp>
      <p:sp>
        <p:nvSpPr>
          <p:cNvPr id="13" name="TextBox 12"/>
          <p:cNvSpPr txBox="1"/>
          <p:nvPr/>
        </p:nvSpPr>
        <p:spPr>
          <a:xfrm>
            <a:off x="7155365" y="3216994"/>
            <a:ext cx="3189249" cy="830997"/>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Colleagues in the  </a:t>
            </a:r>
          </a:p>
          <a:p>
            <a:pPr algn="ctr"/>
            <a:r>
              <a:rPr lang="en-GB" sz="1600" dirty="0">
                <a:latin typeface="Arial" panose="020B0604020202020204" pitchFamily="34" charset="0"/>
                <a:cs typeface="Arial" panose="020B0604020202020204" pitchFamily="34" charset="0"/>
              </a:rPr>
              <a:t>0-19(25) Learning and Best Practice Group</a:t>
            </a:r>
          </a:p>
        </p:txBody>
      </p:sp>
      <p:sp>
        <p:nvSpPr>
          <p:cNvPr id="14" name="TextBox 13"/>
          <p:cNvSpPr txBox="1"/>
          <p:nvPr/>
        </p:nvSpPr>
        <p:spPr>
          <a:xfrm>
            <a:off x="1682905" y="4309711"/>
            <a:ext cx="3189249" cy="1877437"/>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Staff surveys and consultations with</a:t>
            </a:r>
          </a:p>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endParaRPr lang="en-GB" sz="1600" dirty="0" smtClean="0">
              <a:latin typeface="Arial" panose="020B0604020202020204" pitchFamily="34" charset="0"/>
              <a:cs typeface="Arial" panose="020B0604020202020204" pitchFamily="34" charset="0"/>
            </a:endParaRPr>
          </a:p>
          <a:p>
            <a:pPr algn="ctr"/>
            <a:r>
              <a:rPr lang="en-GB" sz="1600" dirty="0" smtClean="0">
                <a:latin typeface="Arial" panose="020B0604020202020204" pitchFamily="34" charset="0"/>
                <a:cs typeface="Arial" panose="020B0604020202020204" pitchFamily="34" charset="0"/>
              </a:rPr>
              <a:t>Staff </a:t>
            </a:r>
            <a:r>
              <a:rPr lang="en-GB" sz="1600" dirty="0">
                <a:latin typeface="Arial" panose="020B0604020202020204" pitchFamily="34" charset="0"/>
                <a:cs typeface="Arial" panose="020B0604020202020204" pitchFamily="34" charset="0"/>
              </a:rPr>
              <a:t>in the Community and Children’s Clinical Directorate</a:t>
            </a:r>
          </a:p>
        </p:txBody>
      </p:sp>
      <p:sp>
        <p:nvSpPr>
          <p:cNvPr id="15" name="TextBox 14"/>
          <p:cNvSpPr txBox="1"/>
          <p:nvPr/>
        </p:nvSpPr>
        <p:spPr>
          <a:xfrm>
            <a:off x="2374281" y="4771375"/>
            <a:ext cx="1806497" cy="830997"/>
          </a:xfrm>
          <a:prstGeom prst="rect">
            <a:avLst/>
          </a:prstGeom>
          <a:noFill/>
        </p:spPr>
        <p:txBody>
          <a:bodyPr wrap="square" rtlCol="0">
            <a:spAutoFit/>
          </a:bodyPr>
          <a:lstStyle/>
          <a:p>
            <a:pPr algn="ctr"/>
            <a:r>
              <a:rPr lang="en-GB" sz="4800" b="1" dirty="0">
                <a:solidFill>
                  <a:srgbClr val="0E67B3"/>
                </a:solidFill>
                <a:latin typeface="Arial" panose="020B0604020202020204" pitchFamily="34" charset="0"/>
                <a:cs typeface="Arial" panose="020B0604020202020204" pitchFamily="34" charset="0"/>
              </a:rPr>
              <a:t>1,398</a:t>
            </a:r>
          </a:p>
        </p:txBody>
      </p:sp>
      <p:sp>
        <p:nvSpPr>
          <p:cNvPr id="16" name="TextBox 15"/>
          <p:cNvSpPr txBox="1"/>
          <p:nvPr/>
        </p:nvSpPr>
        <p:spPr>
          <a:xfrm>
            <a:off x="4218055" y="2970773"/>
            <a:ext cx="2581507" cy="1077218"/>
          </a:xfrm>
          <a:prstGeom prst="rect">
            <a:avLst/>
          </a:prstGeom>
          <a:noFill/>
        </p:spPr>
        <p:txBody>
          <a:bodyPr wrap="square" rtlCol="0">
            <a:spAutoFit/>
          </a:bodyPr>
          <a:lstStyle/>
          <a:p>
            <a:pPr algn="ctr"/>
            <a:endParaRPr lang="en-GB" sz="1600" dirty="0" smtClean="0">
              <a:latin typeface="Arial" panose="020B0604020202020204" pitchFamily="34" charset="0"/>
              <a:cs typeface="Arial" panose="020B0604020202020204" pitchFamily="34" charset="0"/>
            </a:endParaRPr>
          </a:p>
          <a:p>
            <a:pPr algn="ctr"/>
            <a:r>
              <a:rPr lang="en-GB" sz="1600" dirty="0" smtClean="0">
                <a:latin typeface="Arial" panose="020B0604020202020204" pitchFamily="34" charset="0"/>
                <a:cs typeface="Arial" panose="020B0604020202020204" pitchFamily="34" charset="0"/>
              </a:rPr>
              <a:t>Senior </a:t>
            </a:r>
            <a:r>
              <a:rPr lang="en-GB" sz="1600" dirty="0">
                <a:latin typeface="Arial" panose="020B0604020202020204" pitchFamily="34" charset="0"/>
                <a:cs typeface="Arial" panose="020B0604020202020204" pitchFamily="34" charset="0"/>
              </a:rPr>
              <a:t>Management Team and Board of Director Workshops</a:t>
            </a:r>
          </a:p>
        </p:txBody>
      </p:sp>
      <p:sp>
        <p:nvSpPr>
          <p:cNvPr id="18" name="TextBox 17"/>
          <p:cNvSpPr txBox="1"/>
          <p:nvPr/>
        </p:nvSpPr>
        <p:spPr>
          <a:xfrm>
            <a:off x="1315699" y="2444852"/>
            <a:ext cx="1806497" cy="830997"/>
          </a:xfrm>
          <a:prstGeom prst="rect">
            <a:avLst/>
          </a:prstGeom>
          <a:noFill/>
        </p:spPr>
        <p:txBody>
          <a:bodyPr wrap="square" rtlCol="0">
            <a:spAutoFit/>
          </a:bodyPr>
          <a:lstStyle/>
          <a:p>
            <a:pPr algn="ctr"/>
            <a:r>
              <a:rPr lang="en-GB" sz="4800" b="1" dirty="0">
                <a:solidFill>
                  <a:srgbClr val="0E67B3"/>
                </a:solidFill>
                <a:latin typeface="Arial" panose="020B0604020202020204" pitchFamily="34" charset="0"/>
                <a:cs typeface="Arial" panose="020B0604020202020204" pitchFamily="34" charset="0"/>
              </a:rPr>
              <a:t>9</a:t>
            </a:r>
          </a:p>
        </p:txBody>
      </p:sp>
      <p:sp>
        <p:nvSpPr>
          <p:cNvPr id="19" name="TextBox 18"/>
          <p:cNvSpPr txBox="1"/>
          <p:nvPr/>
        </p:nvSpPr>
        <p:spPr>
          <a:xfrm>
            <a:off x="6755855" y="4225471"/>
            <a:ext cx="1806497" cy="830997"/>
          </a:xfrm>
          <a:prstGeom prst="rect">
            <a:avLst/>
          </a:prstGeom>
          <a:noFill/>
        </p:spPr>
        <p:txBody>
          <a:bodyPr wrap="square" rtlCol="0">
            <a:spAutoFit/>
          </a:bodyPr>
          <a:lstStyle/>
          <a:p>
            <a:pPr algn="ctr"/>
            <a:r>
              <a:rPr lang="en-GB" sz="4800" b="1" dirty="0">
                <a:solidFill>
                  <a:srgbClr val="0E67B3"/>
                </a:solidFill>
                <a:latin typeface="Arial" panose="020B0604020202020204" pitchFamily="34" charset="0"/>
                <a:cs typeface="Arial" panose="020B0604020202020204" pitchFamily="34" charset="0"/>
              </a:rPr>
              <a:t>27</a:t>
            </a:r>
          </a:p>
        </p:txBody>
      </p:sp>
      <p:sp>
        <p:nvSpPr>
          <p:cNvPr id="20" name="TextBox 19"/>
          <p:cNvSpPr txBox="1"/>
          <p:nvPr/>
        </p:nvSpPr>
        <p:spPr>
          <a:xfrm>
            <a:off x="7788306" y="2485941"/>
            <a:ext cx="1806497" cy="830997"/>
          </a:xfrm>
          <a:prstGeom prst="rect">
            <a:avLst/>
          </a:prstGeom>
          <a:noFill/>
        </p:spPr>
        <p:txBody>
          <a:bodyPr wrap="square" rtlCol="0">
            <a:spAutoFit/>
          </a:bodyPr>
          <a:lstStyle/>
          <a:p>
            <a:pPr algn="ctr"/>
            <a:r>
              <a:rPr lang="en-GB" sz="4800" b="1" dirty="0">
                <a:solidFill>
                  <a:srgbClr val="0E67B3"/>
                </a:solidFill>
                <a:latin typeface="Arial" panose="020B0604020202020204" pitchFamily="34" charset="0"/>
                <a:cs typeface="Arial" panose="020B0604020202020204" pitchFamily="34" charset="0"/>
              </a:rPr>
              <a:t>43</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4541" y="2235764"/>
            <a:ext cx="1068534" cy="1068534"/>
          </a:xfrm>
          <a:prstGeom prst="rect">
            <a:avLst/>
          </a:prstGeom>
        </p:spPr>
      </p:pic>
    </p:spTree>
    <p:extLst>
      <p:ext uri="{BB962C8B-B14F-4D97-AF65-F5344CB8AC3E}">
        <p14:creationId xmlns:p14="http://schemas.microsoft.com/office/powerpoint/2010/main" val="1579407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9737271" y="4278385"/>
            <a:ext cx="2302329" cy="2545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9871" y="5141176"/>
            <a:ext cx="1453243" cy="1682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19170" y="945362"/>
            <a:ext cx="11999933" cy="866043"/>
          </a:xfrm>
        </p:spPr>
        <p:txBody>
          <a:bodyPr>
            <a:noAutofit/>
          </a:bodyPr>
          <a:lstStyle/>
          <a:p>
            <a:pPr>
              <a:lnSpc>
                <a:spcPct val="100000"/>
              </a:lnSpc>
            </a:pPr>
            <a:r>
              <a:rPr lang="en-GB" sz="2400" b="1" dirty="0">
                <a:solidFill>
                  <a:srgbClr val="0E67B3"/>
                </a:solidFill>
                <a:latin typeface="Arial" panose="020B0604020202020204" pitchFamily="34" charset="0"/>
                <a:cs typeface="Arial" panose="020B0604020202020204" pitchFamily="34" charset="0"/>
              </a:rPr>
              <a:t>Our Children’s Public Health Services Strategy </a:t>
            </a:r>
            <a:r>
              <a:rPr lang="en-GB" sz="2400" b="1" dirty="0" smtClean="0">
                <a:solidFill>
                  <a:srgbClr val="0E67B3"/>
                </a:solidFill>
                <a:latin typeface="Arial" panose="020B0604020202020204" pitchFamily="34" charset="0"/>
                <a:cs typeface="Arial" panose="020B0604020202020204" pitchFamily="34" charset="0"/>
              </a:rPr>
              <a:t>Is Integral To Our Trust </a:t>
            </a:r>
            <a:r>
              <a:rPr lang="en-GB" sz="2400" b="1" dirty="0">
                <a:solidFill>
                  <a:srgbClr val="0E67B3"/>
                </a:solidFill>
                <a:latin typeface="Arial" panose="020B0604020202020204" pitchFamily="34" charset="0"/>
                <a:cs typeface="Arial" panose="020B0604020202020204" pitchFamily="34" charset="0"/>
              </a:rPr>
              <a:t>Strategy</a:t>
            </a:r>
          </a:p>
        </p:txBody>
      </p:sp>
      <p:pic>
        <p:nvPicPr>
          <p:cNvPr id="5" name="Picture 4"/>
          <p:cNvPicPr>
            <a:picLocks noChangeAspect="1"/>
          </p:cNvPicPr>
          <p:nvPr/>
        </p:nvPicPr>
        <p:blipFill>
          <a:blip r:embed="rId3"/>
          <a:stretch>
            <a:fillRect/>
          </a:stretch>
        </p:blipFill>
        <p:spPr>
          <a:xfrm>
            <a:off x="6708681" y="1693628"/>
            <a:ext cx="2904882" cy="2379095"/>
          </a:xfrm>
          <a:prstGeom prst="rect">
            <a:avLst/>
          </a:prstGeom>
          <a:ln w="28575">
            <a:solidFill>
              <a:schemeClr val="accent1">
                <a:lumMod val="50000"/>
              </a:schemeClr>
            </a:solidFill>
          </a:ln>
        </p:spPr>
      </p:pic>
      <p:pic>
        <p:nvPicPr>
          <p:cNvPr id="11" name="Picture 10"/>
          <p:cNvPicPr>
            <a:picLocks noChangeAspect="1"/>
          </p:cNvPicPr>
          <p:nvPr/>
        </p:nvPicPr>
        <p:blipFill rotWithShape="1">
          <a:blip r:embed="rId4"/>
          <a:srcRect l="11475" t="7717" r="4100"/>
          <a:stretch/>
        </p:blipFill>
        <p:spPr>
          <a:xfrm>
            <a:off x="218313" y="1693627"/>
            <a:ext cx="3681454" cy="5034808"/>
          </a:xfrm>
          <a:prstGeom prst="rect">
            <a:avLst/>
          </a:prstGeom>
          <a:ln w="28575">
            <a:solidFill>
              <a:schemeClr val="accent1">
                <a:lumMod val="50000"/>
              </a:schemeClr>
            </a:solidFill>
          </a:ln>
        </p:spPr>
      </p:pic>
      <p:pic>
        <p:nvPicPr>
          <p:cNvPr id="12" name="Picture 11"/>
          <p:cNvPicPr>
            <a:picLocks noChangeAspect="1"/>
          </p:cNvPicPr>
          <p:nvPr/>
        </p:nvPicPr>
        <p:blipFill>
          <a:blip r:embed="rId5"/>
          <a:stretch>
            <a:fillRect/>
          </a:stretch>
        </p:blipFill>
        <p:spPr>
          <a:xfrm>
            <a:off x="4375448" y="1693628"/>
            <a:ext cx="2117176" cy="2379095"/>
          </a:xfrm>
          <a:prstGeom prst="rect">
            <a:avLst/>
          </a:prstGeom>
          <a:ln w="28575">
            <a:solidFill>
              <a:schemeClr val="accent1">
                <a:lumMod val="50000"/>
              </a:schemeClr>
            </a:solidFill>
          </a:ln>
        </p:spPr>
      </p:pic>
      <p:pic>
        <p:nvPicPr>
          <p:cNvPr id="6" name="Picture 5"/>
          <p:cNvPicPr>
            <a:picLocks noChangeAspect="1"/>
          </p:cNvPicPr>
          <p:nvPr/>
        </p:nvPicPr>
        <p:blipFill>
          <a:blip r:embed="rId6"/>
          <a:stretch>
            <a:fillRect/>
          </a:stretch>
        </p:blipFill>
        <p:spPr>
          <a:xfrm>
            <a:off x="6708681" y="4335121"/>
            <a:ext cx="2904882" cy="2393315"/>
          </a:xfrm>
          <a:prstGeom prst="rect">
            <a:avLst/>
          </a:prstGeom>
          <a:ln w="28575">
            <a:solidFill>
              <a:schemeClr val="accent1">
                <a:lumMod val="50000"/>
              </a:schemeClr>
            </a:solidFill>
          </a:ln>
        </p:spPr>
      </p:pic>
      <p:pic>
        <p:nvPicPr>
          <p:cNvPr id="13" name="Picture 12"/>
          <p:cNvPicPr>
            <a:picLocks noChangeAspect="1"/>
          </p:cNvPicPr>
          <p:nvPr/>
        </p:nvPicPr>
        <p:blipFill rotWithShape="1">
          <a:blip r:embed="rId7"/>
          <a:srcRect b="20240"/>
          <a:stretch/>
        </p:blipFill>
        <p:spPr>
          <a:xfrm>
            <a:off x="10067989" y="1693627"/>
            <a:ext cx="1662064" cy="2379095"/>
          </a:xfrm>
          <a:prstGeom prst="rect">
            <a:avLst/>
          </a:prstGeom>
          <a:ln w="28575">
            <a:solidFill>
              <a:schemeClr val="accent1">
                <a:lumMod val="50000"/>
              </a:schemeClr>
            </a:solidFill>
          </a:ln>
        </p:spPr>
      </p:pic>
      <p:grpSp>
        <p:nvGrpSpPr>
          <p:cNvPr id="19" name="Group 18"/>
          <p:cNvGrpSpPr/>
          <p:nvPr/>
        </p:nvGrpSpPr>
        <p:grpSpPr>
          <a:xfrm>
            <a:off x="4375448" y="4335122"/>
            <a:ext cx="2125132" cy="2401266"/>
            <a:chOff x="4017648" y="4335121"/>
            <a:chExt cx="2125132" cy="2393315"/>
          </a:xfrm>
        </p:grpSpPr>
        <p:pic>
          <p:nvPicPr>
            <p:cNvPr id="15" name="Picture 14"/>
            <p:cNvPicPr>
              <a:picLocks noChangeAspect="1"/>
            </p:cNvPicPr>
            <p:nvPr/>
          </p:nvPicPr>
          <p:blipFill>
            <a:blip r:embed="rId8"/>
            <a:stretch>
              <a:fillRect/>
            </a:stretch>
          </p:blipFill>
          <p:spPr>
            <a:xfrm>
              <a:off x="4201713" y="4360868"/>
              <a:ext cx="1764957" cy="2237713"/>
            </a:xfrm>
            <a:prstGeom prst="rect">
              <a:avLst/>
            </a:prstGeom>
          </p:spPr>
        </p:pic>
        <p:sp>
          <p:nvSpPr>
            <p:cNvPr id="16" name="Rectangle 15"/>
            <p:cNvSpPr/>
            <p:nvPr/>
          </p:nvSpPr>
          <p:spPr>
            <a:xfrm>
              <a:off x="4017648" y="4335121"/>
              <a:ext cx="2125132" cy="2393315"/>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669280" y="6440557"/>
              <a:ext cx="350635" cy="158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8" name="Picture 17"/>
          <p:cNvPicPr>
            <a:picLocks noChangeAspect="1"/>
          </p:cNvPicPr>
          <p:nvPr/>
        </p:nvPicPr>
        <p:blipFill>
          <a:blip r:embed="rId9"/>
          <a:stretch>
            <a:fillRect/>
          </a:stretch>
        </p:blipFill>
        <p:spPr>
          <a:xfrm>
            <a:off x="10106684" y="4343073"/>
            <a:ext cx="1662064" cy="2393315"/>
          </a:xfrm>
          <a:prstGeom prst="rect">
            <a:avLst/>
          </a:prstGeom>
          <a:ln w="28575">
            <a:solidFill>
              <a:schemeClr val="accent1">
                <a:lumMod val="50000"/>
              </a:schemeClr>
            </a:solidFill>
          </a:ln>
        </p:spPr>
      </p:pic>
      <p:sp>
        <p:nvSpPr>
          <p:cNvPr id="7" name="Right Arrow 6"/>
          <p:cNvSpPr/>
          <p:nvPr/>
        </p:nvSpPr>
        <p:spPr>
          <a:xfrm rot="19839468">
            <a:off x="3570004" y="2553041"/>
            <a:ext cx="1129980" cy="4573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20276419">
            <a:off x="3614254" y="5311054"/>
            <a:ext cx="1134579" cy="4573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ight Arrow 19"/>
          <p:cNvSpPr/>
          <p:nvPr/>
        </p:nvSpPr>
        <p:spPr>
          <a:xfrm>
            <a:off x="6100345" y="5038273"/>
            <a:ext cx="670596" cy="4573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20"/>
          <p:cNvSpPr/>
          <p:nvPr/>
        </p:nvSpPr>
        <p:spPr>
          <a:xfrm>
            <a:off x="6019124" y="2256034"/>
            <a:ext cx="751817" cy="4573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ight Arrow 21"/>
          <p:cNvSpPr/>
          <p:nvPr/>
        </p:nvSpPr>
        <p:spPr>
          <a:xfrm>
            <a:off x="8855285" y="2256034"/>
            <a:ext cx="1491021" cy="4573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Arrow 22"/>
          <p:cNvSpPr/>
          <p:nvPr/>
        </p:nvSpPr>
        <p:spPr>
          <a:xfrm>
            <a:off x="9309494" y="5637720"/>
            <a:ext cx="947335" cy="4573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11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217" y="673532"/>
            <a:ext cx="11686783" cy="1325563"/>
          </a:xfrm>
        </p:spPr>
        <p:txBody>
          <a:bodyPr>
            <a:normAutofit/>
          </a:bodyPr>
          <a:lstStyle/>
          <a:p>
            <a:pPr>
              <a:lnSpc>
                <a:spcPct val="100000"/>
              </a:lnSpc>
            </a:pPr>
            <a:r>
              <a:rPr lang="en-GB" sz="2800" b="1" dirty="0">
                <a:solidFill>
                  <a:srgbClr val="0E67B3"/>
                </a:solidFill>
                <a:latin typeface="Arial" panose="020B0604020202020204" pitchFamily="34" charset="0"/>
                <a:cs typeface="Arial" panose="020B0604020202020204" pitchFamily="34" charset="0"/>
              </a:rPr>
              <a:t>Our Children’s Public Health Services Strategy</a:t>
            </a:r>
          </a:p>
        </p:txBody>
      </p:sp>
      <p:sp>
        <p:nvSpPr>
          <p:cNvPr id="4" name="TextBox 3"/>
          <p:cNvSpPr txBox="1"/>
          <p:nvPr/>
        </p:nvSpPr>
        <p:spPr>
          <a:xfrm>
            <a:off x="620917" y="1678851"/>
            <a:ext cx="11278393" cy="2031325"/>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HDFT is the largest provider of public health services for </a:t>
            </a:r>
            <a:r>
              <a:rPr lang="en-GB" sz="1400" dirty="0" smtClean="0">
                <a:latin typeface="Arial" panose="020B0604020202020204" pitchFamily="34" charset="0"/>
                <a:cs typeface="Arial" panose="020B0604020202020204" pitchFamily="34" charset="0"/>
              </a:rPr>
              <a:t>Children and Young People in </a:t>
            </a:r>
            <a:r>
              <a:rPr lang="en-GB" sz="1400" dirty="0">
                <a:latin typeface="Arial" panose="020B0604020202020204" pitchFamily="34" charset="0"/>
                <a:cs typeface="Arial" panose="020B0604020202020204" pitchFamily="34" charset="0"/>
              </a:rPr>
              <a:t>England supporting over 600,000 </a:t>
            </a:r>
            <a:r>
              <a:rPr lang="en-GB" sz="1400" dirty="0" smtClean="0">
                <a:latin typeface="Arial" panose="020B0604020202020204" pitchFamily="34" charset="0"/>
                <a:cs typeface="Arial" panose="020B0604020202020204" pitchFamily="34" charset="0"/>
              </a:rPr>
              <a:t>Children and Young People to </a:t>
            </a:r>
            <a:r>
              <a:rPr lang="en-GB" sz="1400" dirty="0">
                <a:latin typeface="Arial" panose="020B0604020202020204" pitchFamily="34" charset="0"/>
                <a:cs typeface="Arial" panose="020B0604020202020204" pitchFamily="34" charset="0"/>
              </a:rPr>
              <a:t>have a great start in life.  We have the opportunity to lead the development of </a:t>
            </a:r>
            <a:r>
              <a:rPr lang="en-GB" sz="1400" dirty="0" smtClean="0">
                <a:latin typeface="Arial" panose="020B0604020202020204" pitchFamily="34" charset="0"/>
                <a:cs typeface="Arial" panose="020B0604020202020204" pitchFamily="34" charset="0"/>
              </a:rPr>
              <a:t>Children and Young People’s public </a:t>
            </a:r>
            <a:r>
              <a:rPr lang="en-GB" sz="1400" dirty="0">
                <a:latin typeface="Arial" panose="020B0604020202020204" pitchFamily="34" charset="0"/>
                <a:cs typeface="Arial" panose="020B0604020202020204" pitchFamily="34" charset="0"/>
              </a:rPr>
              <a:t>health services, sharing our expertise to benefit </a:t>
            </a:r>
            <a:r>
              <a:rPr lang="en-GB" sz="1400" dirty="0" smtClean="0">
                <a:latin typeface="Arial" panose="020B0604020202020204" pitchFamily="34" charset="0"/>
                <a:cs typeface="Arial" panose="020B0604020202020204" pitchFamily="34" charset="0"/>
              </a:rPr>
              <a:t>Children and Young People nationally</a:t>
            </a:r>
            <a:r>
              <a:rPr lang="en-GB" sz="1400" dirty="0">
                <a:latin typeface="Arial" panose="020B0604020202020204" pitchFamily="34" charset="0"/>
                <a:cs typeface="Arial" panose="020B0604020202020204" pitchFamily="34" charset="0"/>
              </a:rPr>
              <a:t>.  Our size and expertise in </a:t>
            </a:r>
            <a:r>
              <a:rPr lang="en-GB" sz="1400" dirty="0" smtClean="0">
                <a:latin typeface="Arial" panose="020B0604020202020204" pitchFamily="34" charset="0"/>
                <a:cs typeface="Arial" panose="020B0604020202020204" pitchFamily="34" charset="0"/>
              </a:rPr>
              <a:t>Children and Young People’s public </a:t>
            </a:r>
            <a:r>
              <a:rPr lang="en-GB" sz="1400" dirty="0">
                <a:latin typeface="Arial" panose="020B0604020202020204" pitchFamily="34" charset="0"/>
                <a:cs typeface="Arial" panose="020B0604020202020204" pitchFamily="34" charset="0"/>
              </a:rPr>
              <a:t>health services creates a unique opportunity for us to be the leading NHS trust partner for research into children’s public health </a:t>
            </a:r>
            <a:r>
              <a:rPr lang="en-GB" sz="1400" dirty="0" smtClean="0">
                <a:latin typeface="Arial" panose="020B0604020202020204" pitchFamily="34" charset="0"/>
                <a:cs typeface="Arial" panose="020B0604020202020204" pitchFamily="34" charset="0"/>
              </a:rPr>
              <a:t>services.</a:t>
            </a:r>
            <a:r>
              <a:rPr lang="en-GB"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 Recognising </a:t>
            </a:r>
            <a:r>
              <a:rPr lang="en-GB" sz="1400" dirty="0">
                <a:latin typeface="Arial" panose="020B0604020202020204" pitchFamily="34" charset="0"/>
                <a:cs typeface="Arial" panose="020B0604020202020204" pitchFamily="34" charset="0"/>
              </a:rPr>
              <a:t>our strengths and opportunities, and combining the ambitions from our overall Trust Strategy together, we have identified three ambitions for our Children’s Public Health Services Strategy:</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To deliver great outcomes and impact for our children and young people.</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To be an outstanding partner in every system where we provide services.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To be a leading voice and advocate for children’s public health services, locally and nationally</a:t>
            </a:r>
            <a:r>
              <a:rPr lang="en-GB" sz="1400" dirty="0" smtClean="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
        <p:nvSpPr>
          <p:cNvPr id="5" name="TextBox 4"/>
          <p:cNvSpPr txBox="1"/>
          <p:nvPr/>
        </p:nvSpPr>
        <p:spPr>
          <a:xfrm>
            <a:off x="1186904" y="3710176"/>
            <a:ext cx="9216668" cy="3354765"/>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These three ambitions will be delivered through </a:t>
            </a:r>
            <a:r>
              <a:rPr lang="en-GB" sz="1400" dirty="0" smtClean="0">
                <a:latin typeface="Arial" panose="020B0604020202020204" pitchFamily="34" charset="0"/>
                <a:cs typeface="Arial" panose="020B0604020202020204" pitchFamily="34" charset="0"/>
              </a:rPr>
              <a:t>eight </a:t>
            </a:r>
            <a:r>
              <a:rPr lang="en-GB" sz="1400" dirty="0">
                <a:latin typeface="Arial" panose="020B0604020202020204" pitchFamily="34" charset="0"/>
                <a:cs typeface="Arial" panose="020B0604020202020204" pitchFamily="34" charset="0"/>
              </a:rPr>
              <a:t>goals:</a:t>
            </a:r>
          </a:p>
          <a:p>
            <a:pPr marL="285750" indent="-285750">
              <a:spcBef>
                <a:spcPts val="600"/>
              </a:spcBef>
              <a:buFont typeface="Arial" panose="020B0604020202020204" pitchFamily="34" charset="0"/>
              <a:buChar char="•"/>
            </a:pPr>
            <a:r>
              <a:rPr lang="en-GB" sz="1400" dirty="0">
                <a:latin typeface="Arial" panose="020B0604020202020204" pitchFamily="34" charset="0"/>
                <a:cs typeface="Arial" panose="020B0604020202020204" pitchFamily="34" charset="0"/>
              </a:rPr>
              <a:t>A bespoke clinical model for each community we serve, which meets local needs while using our scale to provide resilience and expertise.</a:t>
            </a:r>
          </a:p>
          <a:p>
            <a:pPr marL="285750" indent="-285750">
              <a:spcBef>
                <a:spcPts val="600"/>
              </a:spcBef>
              <a:buFont typeface="Arial" panose="020B0604020202020204" pitchFamily="34" charset="0"/>
              <a:buChar char="•"/>
            </a:pPr>
            <a:r>
              <a:rPr lang="en-GB" sz="1400" dirty="0">
                <a:latin typeface="Arial" panose="020B0604020202020204" pitchFamily="34" charset="0"/>
                <a:cs typeface="Arial" panose="020B0604020202020204" pitchFamily="34" charset="0"/>
              </a:rPr>
              <a:t>Listening to and acting on the voice of the </a:t>
            </a:r>
            <a:r>
              <a:rPr lang="en-GB" sz="1400" dirty="0" smtClean="0">
                <a:latin typeface="Arial" panose="020B0604020202020204" pitchFamily="34" charset="0"/>
                <a:cs typeface="Arial" panose="020B0604020202020204" pitchFamily="34" charset="0"/>
              </a:rPr>
              <a:t>Children and Young People we </a:t>
            </a:r>
            <a:r>
              <a:rPr lang="en-GB" sz="1400" dirty="0">
                <a:latin typeface="Arial" panose="020B0604020202020204" pitchFamily="34" charset="0"/>
                <a:cs typeface="Arial" panose="020B0604020202020204" pitchFamily="34" charset="0"/>
              </a:rPr>
              <a:t>support</a:t>
            </a:r>
          </a:p>
          <a:p>
            <a:pPr marL="285750" indent="-285750">
              <a:spcBef>
                <a:spcPts val="600"/>
              </a:spcBef>
              <a:buFont typeface="Arial" panose="020B0604020202020204" pitchFamily="34" charset="0"/>
              <a:buChar char="•"/>
            </a:pPr>
            <a:r>
              <a:rPr lang="en-GB" sz="1400" dirty="0">
                <a:latin typeface="Arial" panose="020B0604020202020204" pitchFamily="34" charset="0"/>
                <a:cs typeface="Arial" panose="020B0604020202020204" pitchFamily="34" charset="0"/>
              </a:rPr>
              <a:t>An operational model specifically designed to support dispersed, community services.</a:t>
            </a:r>
          </a:p>
          <a:p>
            <a:pPr marL="285750" indent="-285750">
              <a:spcBef>
                <a:spcPts val="600"/>
              </a:spcBef>
              <a:buFont typeface="Arial" panose="020B0604020202020204" pitchFamily="34" charset="0"/>
              <a:buChar char="•"/>
            </a:pPr>
            <a:r>
              <a:rPr lang="en-GB" sz="1400" dirty="0">
                <a:latin typeface="Arial" panose="020B0604020202020204" pitchFamily="34" charset="0"/>
                <a:cs typeface="Arial" panose="020B0604020202020204" pitchFamily="34" charset="0"/>
              </a:rPr>
              <a:t>A focus on retention, reform and training to grow and develop our own children’s public health workforce.</a:t>
            </a:r>
          </a:p>
          <a:p>
            <a:pPr marL="285750" indent="-285750">
              <a:spcBef>
                <a:spcPts val="600"/>
              </a:spcBef>
              <a:buFont typeface="Arial" panose="020B0604020202020204" pitchFamily="34" charset="0"/>
              <a:buChar char="•"/>
            </a:pPr>
            <a:r>
              <a:rPr lang="en-GB" sz="1400" dirty="0">
                <a:latin typeface="Arial" panose="020B0604020202020204" pitchFamily="34" charset="0"/>
                <a:cs typeface="Arial" panose="020B0604020202020204" pitchFamily="34" charset="0"/>
              </a:rPr>
              <a:t>Broadening our core public health nursing offer through integration with or provision of complementary services</a:t>
            </a:r>
          </a:p>
          <a:p>
            <a:pPr marL="285750" indent="-285750">
              <a:spcBef>
                <a:spcPts val="600"/>
              </a:spcBef>
              <a:buFont typeface="Arial" panose="020B0604020202020204" pitchFamily="34" charset="0"/>
              <a:buChar char="•"/>
            </a:pPr>
            <a:r>
              <a:rPr lang="en-GB" sz="1400" dirty="0">
                <a:latin typeface="Arial" panose="020B0604020202020204" pitchFamily="34" charset="0"/>
                <a:cs typeface="Arial" panose="020B0604020202020204" pitchFamily="34" charset="0"/>
              </a:rPr>
              <a:t>Building long-term partnerships in every system in which we operate</a:t>
            </a:r>
          </a:p>
          <a:p>
            <a:pPr marL="285750" indent="-285750">
              <a:spcBef>
                <a:spcPts val="600"/>
              </a:spcBef>
              <a:buFont typeface="Arial" panose="020B0604020202020204" pitchFamily="34" charset="0"/>
              <a:buChar char="•"/>
            </a:pPr>
            <a:r>
              <a:rPr lang="en-GB" sz="1400" dirty="0">
                <a:latin typeface="Arial" panose="020B0604020202020204" pitchFamily="34" charset="0"/>
                <a:cs typeface="Arial" panose="020B0604020202020204" pitchFamily="34" charset="0"/>
              </a:rPr>
              <a:t>Measuring the outcomes of our services for the </a:t>
            </a:r>
            <a:r>
              <a:rPr lang="en-GB" sz="1400" dirty="0" smtClean="0">
                <a:latin typeface="Arial" panose="020B0604020202020204" pitchFamily="34" charset="0"/>
                <a:cs typeface="Arial" panose="020B0604020202020204" pitchFamily="34" charset="0"/>
              </a:rPr>
              <a:t>Children and Young People we </a:t>
            </a:r>
            <a:r>
              <a:rPr lang="en-GB" sz="1400" dirty="0">
                <a:latin typeface="Arial" panose="020B0604020202020204" pitchFamily="34" charset="0"/>
                <a:cs typeface="Arial" panose="020B0604020202020204" pitchFamily="34" charset="0"/>
              </a:rPr>
              <a:t>support</a:t>
            </a:r>
          </a:p>
          <a:p>
            <a:pPr marL="285750" indent="-285750">
              <a:spcBef>
                <a:spcPts val="600"/>
              </a:spcBef>
              <a:buFont typeface="Arial" panose="020B0604020202020204" pitchFamily="34" charset="0"/>
              <a:buChar char="•"/>
            </a:pPr>
            <a:r>
              <a:rPr lang="en-GB" sz="1400" dirty="0">
                <a:latin typeface="Arial" panose="020B0604020202020204" pitchFamily="34" charset="0"/>
                <a:cs typeface="Arial" panose="020B0604020202020204" pitchFamily="34" charset="0"/>
              </a:rPr>
              <a:t>Building an evidence base, through robust academic research, for what works in children’s public health services</a:t>
            </a:r>
          </a:p>
          <a:p>
            <a:endParaRPr lang="en-GB" dirty="0"/>
          </a:p>
        </p:txBody>
      </p:sp>
    </p:spTree>
    <p:extLst>
      <p:ext uri="{BB962C8B-B14F-4D97-AF65-F5344CB8AC3E}">
        <p14:creationId xmlns:p14="http://schemas.microsoft.com/office/powerpoint/2010/main" val="2502427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3543" y="5101831"/>
            <a:ext cx="1371600" cy="16863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7" name="Group 86"/>
          <p:cNvGrpSpPr/>
          <p:nvPr/>
        </p:nvGrpSpPr>
        <p:grpSpPr>
          <a:xfrm>
            <a:off x="7579618" y="1953493"/>
            <a:ext cx="748513" cy="4547060"/>
            <a:chOff x="7579618" y="1953493"/>
            <a:chExt cx="748513" cy="4547060"/>
          </a:xfrm>
        </p:grpSpPr>
        <p:sp>
          <p:nvSpPr>
            <p:cNvPr id="65" name="Rectangle 64"/>
            <p:cNvSpPr/>
            <p:nvPr/>
          </p:nvSpPr>
          <p:spPr>
            <a:xfrm flipH="1">
              <a:off x="7579620" y="1953493"/>
              <a:ext cx="548640" cy="4547060"/>
            </a:xfrm>
            <a:prstGeom prst="rect">
              <a:avLst/>
            </a:prstGeom>
            <a:noFill/>
            <a:ln w="28575">
              <a:solidFill>
                <a:srgbClr val="0E67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flipH="1">
              <a:off x="7928389" y="2156477"/>
              <a:ext cx="399742" cy="4161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 name="Straight Connector 69"/>
            <p:cNvCxnSpPr/>
            <p:nvPr/>
          </p:nvCxnSpPr>
          <p:spPr>
            <a:xfrm>
              <a:off x="7579618" y="2635891"/>
              <a:ext cx="290455" cy="0"/>
            </a:xfrm>
            <a:prstGeom prst="line">
              <a:avLst/>
            </a:prstGeom>
            <a:ln w="28575">
              <a:solidFill>
                <a:srgbClr val="0E67B3"/>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593027" y="3267902"/>
              <a:ext cx="290455" cy="0"/>
            </a:xfrm>
            <a:prstGeom prst="line">
              <a:avLst/>
            </a:prstGeom>
            <a:ln w="28575">
              <a:solidFill>
                <a:srgbClr val="0E67B3"/>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593026" y="3922490"/>
              <a:ext cx="290455" cy="0"/>
            </a:xfrm>
            <a:prstGeom prst="line">
              <a:avLst/>
            </a:prstGeom>
            <a:ln w="28575">
              <a:solidFill>
                <a:srgbClr val="0E67B3"/>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593026" y="4584584"/>
              <a:ext cx="290455" cy="0"/>
            </a:xfrm>
            <a:prstGeom prst="line">
              <a:avLst/>
            </a:prstGeom>
            <a:ln w="28575">
              <a:solidFill>
                <a:srgbClr val="0E67B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579619" y="5208886"/>
              <a:ext cx="290455" cy="0"/>
            </a:xfrm>
            <a:prstGeom prst="line">
              <a:avLst/>
            </a:prstGeom>
            <a:ln w="28575">
              <a:solidFill>
                <a:srgbClr val="0E67B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593026" y="5868362"/>
              <a:ext cx="290455" cy="0"/>
            </a:xfrm>
            <a:prstGeom prst="line">
              <a:avLst/>
            </a:prstGeom>
            <a:ln w="28575">
              <a:solidFill>
                <a:srgbClr val="0E67B3"/>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4073704" y="2718199"/>
            <a:ext cx="723207" cy="2770853"/>
            <a:chOff x="4089862" y="2867890"/>
            <a:chExt cx="723207" cy="2811063"/>
          </a:xfrm>
        </p:grpSpPr>
        <p:sp>
          <p:nvSpPr>
            <p:cNvPr id="60" name="Rectangle 59"/>
            <p:cNvSpPr/>
            <p:nvPr/>
          </p:nvSpPr>
          <p:spPr>
            <a:xfrm>
              <a:off x="4264429" y="2867890"/>
              <a:ext cx="548640" cy="2811063"/>
            </a:xfrm>
            <a:prstGeom prst="rect">
              <a:avLst/>
            </a:prstGeom>
            <a:noFill/>
            <a:ln w="28575">
              <a:solidFill>
                <a:srgbClr val="0E67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4089862" y="3882044"/>
              <a:ext cx="399742" cy="592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76864" y="961988"/>
            <a:ext cx="11999933" cy="866043"/>
          </a:xfrm>
        </p:spPr>
        <p:txBody>
          <a:bodyPr>
            <a:noAutofit/>
          </a:bodyPr>
          <a:lstStyle/>
          <a:p>
            <a:pPr>
              <a:lnSpc>
                <a:spcPct val="100000"/>
              </a:lnSpc>
            </a:pPr>
            <a:r>
              <a:rPr lang="en-GB" sz="2800" b="1" dirty="0">
                <a:solidFill>
                  <a:srgbClr val="0E67B3"/>
                </a:solidFill>
                <a:latin typeface="Arial" panose="020B0604020202020204" pitchFamily="34" charset="0"/>
                <a:cs typeface="Arial" panose="020B0604020202020204" pitchFamily="34" charset="0"/>
              </a:rPr>
              <a:t>Our Children’s Public Health Services Strategy</a:t>
            </a:r>
          </a:p>
        </p:txBody>
      </p:sp>
      <p:pic>
        <p:nvPicPr>
          <p:cNvPr id="24" name="Picture 23"/>
          <p:cNvPicPr>
            <a:picLocks noChangeAspect="1"/>
          </p:cNvPicPr>
          <p:nvPr/>
        </p:nvPicPr>
        <p:blipFill>
          <a:blip r:embed="rId3"/>
          <a:stretch>
            <a:fillRect/>
          </a:stretch>
        </p:blipFill>
        <p:spPr>
          <a:xfrm>
            <a:off x="518343" y="1660378"/>
            <a:ext cx="2117176" cy="2379095"/>
          </a:xfrm>
          <a:prstGeom prst="rect">
            <a:avLst/>
          </a:prstGeom>
          <a:solidFill>
            <a:schemeClr val="bg1"/>
          </a:solidFill>
          <a:ln w="28575">
            <a:solidFill>
              <a:schemeClr val="accent1">
                <a:lumMod val="50000"/>
              </a:schemeClr>
            </a:solidFill>
          </a:ln>
        </p:spPr>
      </p:pic>
      <p:sp>
        <p:nvSpPr>
          <p:cNvPr id="28" name="Rectangle 27"/>
          <p:cNvSpPr/>
          <p:nvPr/>
        </p:nvSpPr>
        <p:spPr>
          <a:xfrm>
            <a:off x="2169975" y="6414303"/>
            <a:ext cx="350635" cy="158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510387" y="4249644"/>
            <a:ext cx="2125132" cy="2401266"/>
            <a:chOff x="510387" y="4219455"/>
            <a:chExt cx="2125132" cy="2401266"/>
          </a:xfrm>
        </p:grpSpPr>
        <p:sp>
          <p:nvSpPr>
            <p:cNvPr id="27" name="Rectangle 26"/>
            <p:cNvSpPr/>
            <p:nvPr/>
          </p:nvSpPr>
          <p:spPr>
            <a:xfrm>
              <a:off x="510387" y="4219455"/>
              <a:ext cx="2125132" cy="2401266"/>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a:blip r:embed="rId4"/>
            <a:stretch>
              <a:fillRect/>
            </a:stretch>
          </p:blipFill>
          <p:spPr>
            <a:xfrm>
              <a:off x="702408" y="4327705"/>
              <a:ext cx="1764957" cy="2245147"/>
            </a:xfrm>
            <a:prstGeom prst="rect">
              <a:avLst/>
            </a:prstGeom>
            <a:solidFill>
              <a:schemeClr val="bg1"/>
            </a:solidFill>
          </p:spPr>
        </p:pic>
      </p:grpSp>
      <p:pic>
        <p:nvPicPr>
          <p:cNvPr id="29" name="Picture 28"/>
          <p:cNvPicPr>
            <a:picLocks noChangeAspect="1"/>
          </p:cNvPicPr>
          <p:nvPr/>
        </p:nvPicPr>
        <p:blipFill rotWithShape="1">
          <a:blip r:embed="rId5"/>
          <a:srcRect b="20240"/>
          <a:stretch/>
        </p:blipFill>
        <p:spPr>
          <a:xfrm>
            <a:off x="2827540" y="1678260"/>
            <a:ext cx="1662064" cy="2379095"/>
          </a:xfrm>
          <a:prstGeom prst="rect">
            <a:avLst/>
          </a:prstGeom>
          <a:ln w="28575">
            <a:solidFill>
              <a:schemeClr val="accent1">
                <a:lumMod val="50000"/>
              </a:schemeClr>
            </a:solidFill>
          </a:ln>
        </p:spPr>
      </p:pic>
      <p:pic>
        <p:nvPicPr>
          <p:cNvPr id="30" name="Picture 29"/>
          <p:cNvPicPr>
            <a:picLocks noChangeAspect="1"/>
          </p:cNvPicPr>
          <p:nvPr/>
        </p:nvPicPr>
        <p:blipFill>
          <a:blip r:embed="rId6"/>
          <a:stretch>
            <a:fillRect/>
          </a:stretch>
        </p:blipFill>
        <p:spPr>
          <a:xfrm>
            <a:off x="2827540" y="4219456"/>
            <a:ext cx="1662064" cy="2401266"/>
          </a:xfrm>
          <a:prstGeom prst="rect">
            <a:avLst/>
          </a:prstGeom>
          <a:ln w="28575">
            <a:solidFill>
              <a:schemeClr val="accent1">
                <a:lumMod val="50000"/>
              </a:schemeClr>
            </a:solidFill>
          </a:ln>
        </p:spPr>
      </p:pic>
      <p:sp>
        <p:nvSpPr>
          <p:cNvPr id="33" name="Right Arrow 32"/>
          <p:cNvSpPr/>
          <p:nvPr/>
        </p:nvSpPr>
        <p:spPr>
          <a:xfrm>
            <a:off x="2519538" y="2714016"/>
            <a:ext cx="434442" cy="4573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Arrow 33"/>
          <p:cNvSpPr/>
          <p:nvPr/>
        </p:nvSpPr>
        <p:spPr>
          <a:xfrm>
            <a:off x="2519538" y="5221601"/>
            <a:ext cx="434442" cy="4573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a:stCxn id="60" idx="3"/>
          </p:cNvCxnSpPr>
          <p:nvPr/>
        </p:nvCxnSpPr>
        <p:spPr>
          <a:xfrm flipV="1">
            <a:off x="4796911" y="4098471"/>
            <a:ext cx="2796115" cy="5155"/>
          </a:xfrm>
          <a:prstGeom prst="line">
            <a:avLst/>
          </a:prstGeom>
          <a:ln w="28575">
            <a:solidFill>
              <a:srgbClr val="0E67B3"/>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112715" y="3157108"/>
            <a:ext cx="2128058" cy="1944723"/>
          </a:xfrm>
          <a:prstGeom prst="rect">
            <a:avLst/>
          </a:prstGeom>
          <a:noFill/>
          <a:ln w="28575">
            <a:solidFill>
              <a:srgbClr val="0E67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lowchart: Alternate Process 36"/>
          <p:cNvSpPr/>
          <p:nvPr/>
        </p:nvSpPr>
        <p:spPr>
          <a:xfrm>
            <a:off x="5298195" y="2763894"/>
            <a:ext cx="1759695" cy="865831"/>
          </a:xfrm>
          <a:prstGeom prst="flowChartAlternateProcess">
            <a:avLst/>
          </a:prstGeom>
          <a:solidFill>
            <a:srgbClr val="F6B33A"/>
          </a:solidFill>
          <a:ln>
            <a:solidFill>
              <a:srgbClr val="F6B3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Delivering great outcomes and impact for our Children and Young People</a:t>
            </a:r>
          </a:p>
        </p:txBody>
      </p:sp>
      <p:sp>
        <p:nvSpPr>
          <p:cNvPr id="38" name="Flowchart: Alternate Process 37"/>
          <p:cNvSpPr/>
          <p:nvPr/>
        </p:nvSpPr>
        <p:spPr>
          <a:xfrm>
            <a:off x="5297859" y="4668916"/>
            <a:ext cx="1759695" cy="865831"/>
          </a:xfrm>
          <a:prstGeom prst="flowChartAlternateProcess">
            <a:avLst/>
          </a:prstGeom>
          <a:solidFill>
            <a:srgbClr val="F6B33A"/>
          </a:solidFill>
          <a:ln>
            <a:solidFill>
              <a:srgbClr val="F6B3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leading voice and advocate</a:t>
            </a:r>
            <a:r>
              <a:rPr kumimoji="0" lang="en-GB" sz="12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for Children’s Public Health Services</a:t>
            </a: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Flowchart: Alternate Process 38"/>
          <p:cNvSpPr/>
          <p:nvPr/>
        </p:nvSpPr>
        <p:spPr>
          <a:xfrm>
            <a:off x="5297859" y="3719513"/>
            <a:ext cx="1759695" cy="859615"/>
          </a:xfrm>
          <a:prstGeom prst="flowChartAlternateProcess">
            <a:avLst/>
          </a:prstGeom>
          <a:solidFill>
            <a:srgbClr val="F6B33A"/>
          </a:solidFill>
          <a:ln>
            <a:solidFill>
              <a:srgbClr val="F6B3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 outstanding partner in every system</a:t>
            </a:r>
          </a:p>
        </p:txBody>
      </p:sp>
      <p:sp>
        <p:nvSpPr>
          <p:cNvPr id="43" name="Flowchart: Alternate Process 42"/>
          <p:cNvSpPr/>
          <p:nvPr/>
        </p:nvSpPr>
        <p:spPr>
          <a:xfrm>
            <a:off x="7876266" y="3629568"/>
            <a:ext cx="1919557" cy="576000"/>
          </a:xfrm>
          <a:prstGeom prst="flowChartAlternateProcess">
            <a:avLst/>
          </a:prstGeom>
          <a:solidFill>
            <a:srgbClr val="00B9AD"/>
          </a:solidFill>
          <a:ln>
            <a:solidFill>
              <a:srgbClr val="00B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Developing our workforce through retention, reform and training.</a:t>
            </a:r>
          </a:p>
        </p:txBody>
      </p:sp>
      <p:sp>
        <p:nvSpPr>
          <p:cNvPr id="45" name="Flowchart: Alternate Process 44"/>
          <p:cNvSpPr/>
          <p:nvPr/>
        </p:nvSpPr>
        <p:spPr>
          <a:xfrm>
            <a:off x="7876266" y="5566509"/>
            <a:ext cx="1919557" cy="576000"/>
          </a:xfrm>
          <a:prstGeom prst="flowChartAlternateProcess">
            <a:avLst/>
          </a:prstGeom>
          <a:solidFill>
            <a:srgbClr val="00B9AD"/>
          </a:solidFill>
          <a:ln>
            <a:solidFill>
              <a:srgbClr val="00B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Measuring the outcomes of </a:t>
            </a:r>
            <a:r>
              <a:rPr kumimoji="0" lang="en-GB" sz="1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Children’s Public Health </a:t>
            </a:r>
            <a:r>
              <a:rPr kumimoji="0" lang="en-GB" sz="10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services</a:t>
            </a: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Flowchart: Alternate Process 45"/>
          <p:cNvSpPr/>
          <p:nvPr/>
        </p:nvSpPr>
        <p:spPr>
          <a:xfrm>
            <a:off x="7853938" y="6212155"/>
            <a:ext cx="1919557" cy="576000"/>
          </a:xfrm>
          <a:prstGeom prst="flowChartAlternateProcess">
            <a:avLst/>
          </a:prstGeom>
          <a:solidFill>
            <a:srgbClr val="00B9AD"/>
          </a:solidFill>
          <a:ln>
            <a:solidFill>
              <a:srgbClr val="00B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Building the evidence base for </a:t>
            </a:r>
            <a:r>
              <a:rPr kumimoji="0" lang="en-GB" sz="1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Children’s Public Health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services</a:t>
            </a:r>
          </a:p>
        </p:txBody>
      </p:sp>
      <p:sp>
        <p:nvSpPr>
          <p:cNvPr id="48" name="Flowchart: Alternate Process 47"/>
          <p:cNvSpPr/>
          <p:nvPr/>
        </p:nvSpPr>
        <p:spPr>
          <a:xfrm>
            <a:off x="7876266" y="4920862"/>
            <a:ext cx="1919557" cy="576000"/>
          </a:xfrm>
          <a:prstGeom prst="flowChartAlternateProcess">
            <a:avLst/>
          </a:prstGeom>
          <a:solidFill>
            <a:srgbClr val="00B9AD"/>
          </a:solidFill>
          <a:ln>
            <a:solidFill>
              <a:srgbClr val="00B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Building long-term partnerships</a:t>
            </a:r>
            <a:r>
              <a:rPr kumimoji="0" lang="en-GB" sz="10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with system partners</a:t>
            </a: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lowchart: Alternate Process 48"/>
          <p:cNvSpPr/>
          <p:nvPr/>
        </p:nvSpPr>
        <p:spPr>
          <a:xfrm>
            <a:off x="7876266" y="4275215"/>
            <a:ext cx="1919557" cy="576000"/>
          </a:xfrm>
          <a:prstGeom prst="flowChartAlternateProcess">
            <a:avLst/>
          </a:prstGeom>
          <a:solidFill>
            <a:srgbClr val="00B9AD"/>
          </a:solidFill>
          <a:ln>
            <a:solidFill>
              <a:srgbClr val="00B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Broadening our service offer through complementary services</a:t>
            </a:r>
          </a:p>
        </p:txBody>
      </p:sp>
      <p:sp>
        <p:nvSpPr>
          <p:cNvPr id="51" name="Flowchart: Alternate Process 50"/>
          <p:cNvSpPr/>
          <p:nvPr/>
        </p:nvSpPr>
        <p:spPr>
          <a:xfrm>
            <a:off x="7853939" y="1692627"/>
            <a:ext cx="1919557" cy="576000"/>
          </a:xfrm>
          <a:prstGeom prst="flowChartAlternateProcess">
            <a:avLst/>
          </a:prstGeom>
          <a:solidFill>
            <a:srgbClr val="00B9AD"/>
          </a:solidFill>
          <a:ln>
            <a:solidFill>
              <a:srgbClr val="00B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prstClr val="white"/>
                </a:solidFill>
                <a:latin typeface="Arial" panose="020B0604020202020204" pitchFamily="34" charset="0"/>
                <a:cs typeface="Arial" panose="020B0604020202020204" pitchFamily="34" charset="0"/>
              </a:rPr>
              <a:t>Bespoke Clinical Model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(Local need with</a:t>
            </a:r>
            <a:r>
              <a:rPr kumimoji="0" lang="en-GB" sz="10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resilience and expertise through scale)</a:t>
            </a: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Flowchart: Alternate Process 53"/>
          <p:cNvSpPr/>
          <p:nvPr/>
        </p:nvSpPr>
        <p:spPr>
          <a:xfrm>
            <a:off x="7870074" y="2983921"/>
            <a:ext cx="1919557" cy="576000"/>
          </a:xfrm>
          <a:prstGeom prst="flowChartAlternateProcess">
            <a:avLst/>
          </a:prstGeom>
          <a:solidFill>
            <a:srgbClr val="00B9AD"/>
          </a:solidFill>
          <a:ln>
            <a:solidFill>
              <a:srgbClr val="00B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prstClr val="white"/>
                </a:solidFill>
                <a:latin typeface="Arial" panose="020B0604020202020204" pitchFamily="34" charset="0"/>
                <a:cs typeface="Arial" panose="020B0604020202020204" pitchFamily="34" charset="0"/>
              </a:rPr>
              <a:t>Operational Model designed for dispersed, community services</a:t>
            </a: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Flowchart: Alternate Process 77"/>
          <p:cNvSpPr/>
          <p:nvPr/>
        </p:nvSpPr>
        <p:spPr>
          <a:xfrm>
            <a:off x="7870074" y="2338274"/>
            <a:ext cx="1919557" cy="576000"/>
          </a:xfrm>
          <a:prstGeom prst="flowChartAlternateProcess">
            <a:avLst/>
          </a:prstGeom>
          <a:solidFill>
            <a:srgbClr val="00B9AD"/>
          </a:solidFill>
          <a:ln>
            <a:solidFill>
              <a:srgbClr val="00B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noProof="0" dirty="0">
                <a:solidFill>
                  <a:prstClr val="white"/>
                </a:solidFill>
                <a:latin typeface="Arial" panose="020B0604020202020204" pitchFamily="34" charset="0"/>
                <a:cs typeface="Arial" panose="020B0604020202020204" pitchFamily="34" charset="0"/>
              </a:rPr>
              <a:t>Listening to and acting on the voice of the children and young people we serve</a:t>
            </a: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9825618" y="4237073"/>
            <a:ext cx="2203096" cy="2551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885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1443" y="744346"/>
            <a:ext cx="11686783" cy="1325563"/>
          </a:xfrm>
        </p:spPr>
        <p:txBody>
          <a:bodyPr>
            <a:normAutofit/>
          </a:bodyPr>
          <a:lstStyle/>
          <a:p>
            <a:pPr>
              <a:lnSpc>
                <a:spcPct val="100000"/>
              </a:lnSpc>
            </a:pPr>
            <a:r>
              <a:rPr lang="en-GB" sz="2800" b="1" dirty="0">
                <a:solidFill>
                  <a:srgbClr val="0E67B3"/>
                </a:solidFill>
                <a:latin typeface="Arial" panose="020B0604020202020204" pitchFamily="34" charset="0"/>
                <a:cs typeface="Arial" panose="020B0604020202020204" pitchFamily="34" charset="0"/>
              </a:rPr>
              <a:t>Our Clinical Model - </a:t>
            </a:r>
            <a:r>
              <a:rPr lang="en-GB" sz="2800" b="1" dirty="0" smtClean="0">
                <a:solidFill>
                  <a:srgbClr val="0E67B3"/>
                </a:solidFill>
                <a:latin typeface="Arial" panose="020B0604020202020204" pitchFamily="34" charset="0"/>
                <a:cs typeface="Arial" panose="020B0604020202020204" pitchFamily="34" charset="0"/>
              </a:rPr>
              <a:t>A Model Built On Strong Foundations</a:t>
            </a:r>
            <a:endParaRPr lang="en-GB" sz="2800" b="1" dirty="0">
              <a:solidFill>
                <a:srgbClr val="0E67B3"/>
              </a:solidFill>
              <a:latin typeface="Arial" panose="020B0604020202020204" pitchFamily="34" charset="0"/>
              <a:cs typeface="Arial" panose="020B0604020202020204" pitchFamily="34" charset="0"/>
            </a:endParaRPr>
          </a:p>
        </p:txBody>
      </p:sp>
      <p:graphicFrame>
        <p:nvGraphicFramePr>
          <p:cNvPr id="5" name="Content Placeholder 1">
            <a:extLst>
              <a:ext uri="{FF2B5EF4-FFF2-40B4-BE49-F238E27FC236}">
                <a16:creationId xmlns:a16="http://schemas.microsoft.com/office/drawing/2014/main" id="{9C679F4A-E5F1-51D4-0623-2B6E07314D35}"/>
              </a:ext>
            </a:extLst>
          </p:cNvPr>
          <p:cNvGraphicFramePr>
            <a:graphicFrameLocks noGrp="1"/>
          </p:cNvGraphicFramePr>
          <p:nvPr>
            <p:ph idx="1"/>
            <p:extLst>
              <p:ext uri="{D42A27DB-BD31-4B8C-83A1-F6EECF244321}">
                <p14:modId xmlns:p14="http://schemas.microsoft.com/office/powerpoint/2010/main" val="2209547405"/>
              </p:ext>
            </p:extLst>
          </p:nvPr>
        </p:nvGraphicFramePr>
        <p:xfrm>
          <a:off x="421443" y="1427833"/>
          <a:ext cx="10860163" cy="3252906"/>
        </p:xfrm>
        <a:graphic>
          <a:graphicData uri="http://schemas.openxmlformats.org/drawingml/2006/table">
            <a:tbl>
              <a:tblPr/>
              <a:tblGrid>
                <a:gridCol w="10860163">
                  <a:extLst>
                    <a:ext uri="{9D8B030D-6E8A-4147-A177-3AD203B41FA5}">
                      <a16:colId xmlns:a16="http://schemas.microsoft.com/office/drawing/2014/main" val="2145186583"/>
                    </a:ext>
                  </a:extLst>
                </a:gridCol>
              </a:tblGrid>
              <a:tr h="3252906">
                <a:tc>
                  <a:txBody>
                    <a:bodyPr/>
                    <a:lstStyle/>
                    <a:p>
                      <a:pPr algn="just">
                        <a:spcBef>
                          <a:spcPts val="600"/>
                        </a:spcBef>
                        <a:spcAft>
                          <a:spcPts val="60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en-GB" sz="1600" dirty="0">
                          <a:effectLst/>
                          <a:latin typeface="Arial" panose="020B0604020202020204" pitchFamily="34" charset="0"/>
                          <a:ea typeface="Calibri" panose="020F0502020204030204" pitchFamily="34" charset="0"/>
                          <a:cs typeface="Arial" panose="020B0604020202020204" pitchFamily="34" charset="0"/>
                        </a:rPr>
                        <a:t>We combine strong system leadership, clinically excellent, evidence-based and prevention-focused care, with proactive, integrated</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One Team</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partnership working. Our models are </a:t>
                      </a:r>
                      <a:r>
                        <a:rPr lang="en-GB" sz="16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universal in reach and personalised in response</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engage with</a:t>
                      </a:r>
                      <a:r>
                        <a:rPr lang="en-GB" sz="1600" dirty="0">
                          <a:effectLst/>
                          <a:latin typeface="Arial" panose="020B0604020202020204" pitchFamily="34" charset="0"/>
                          <a:ea typeface="Calibri" panose="020F0502020204030204" pitchFamily="34" charset="0"/>
                          <a:cs typeface="Arial" panose="020B0604020202020204" pitchFamily="34" charset="0"/>
                        </a:rPr>
                        <a:t> </a:t>
                      </a:r>
                      <a:r>
                        <a:rPr lang="en-GB" sz="1600" dirty="0" smtClean="0">
                          <a:effectLst/>
                          <a:latin typeface="Arial" panose="020B0604020202020204" pitchFamily="34" charset="0"/>
                          <a:ea typeface="Calibri" panose="020F0502020204030204" pitchFamily="34" charset="0"/>
                          <a:cs typeface="Arial" panose="020B0604020202020204" pitchFamily="34" charset="0"/>
                        </a:rPr>
                        <a:t>Children</a:t>
                      </a:r>
                      <a:r>
                        <a:rPr lang="en-GB" sz="1600" dirty="0">
                          <a:effectLst/>
                          <a:latin typeface="Arial" panose="020B0604020202020204" pitchFamily="34" charset="0"/>
                          <a:ea typeface="Calibri" panose="020F0502020204030204" pitchFamily="34" charset="0"/>
                          <a:cs typeface="Arial" panose="020B0604020202020204" pitchFamily="34" charset="0"/>
                        </a:rPr>
                        <a:t>, </a:t>
                      </a:r>
                      <a:r>
                        <a:rPr lang="en-GB" sz="1600" dirty="0" smtClean="0">
                          <a:effectLst/>
                          <a:latin typeface="Arial" panose="020B0604020202020204" pitchFamily="34" charset="0"/>
                          <a:ea typeface="Calibri" panose="020F0502020204030204" pitchFamily="34" charset="0"/>
                          <a:cs typeface="Arial" panose="020B0604020202020204" pitchFamily="34" charset="0"/>
                        </a:rPr>
                        <a:t>Young People and </a:t>
                      </a:r>
                      <a:r>
                        <a:rPr lang="en-GB" sz="1600" dirty="0">
                          <a:effectLst/>
                          <a:latin typeface="Arial" panose="020B0604020202020204" pitchFamily="34" charset="0"/>
                          <a:ea typeface="Calibri" panose="020F0502020204030204" pitchFamily="34" charset="0"/>
                          <a:cs typeface="Arial" panose="020B0604020202020204" pitchFamily="34" charset="0"/>
                        </a:rPr>
                        <a:t>F</a:t>
                      </a:r>
                      <a:r>
                        <a:rPr lang="en-GB" sz="1600" dirty="0" smtClean="0">
                          <a:effectLst/>
                          <a:latin typeface="Arial" panose="020B0604020202020204" pitchFamily="34" charset="0"/>
                          <a:ea typeface="Calibri" panose="020F0502020204030204" pitchFamily="34" charset="0"/>
                          <a:cs typeface="Arial" panose="020B0604020202020204" pitchFamily="34" charset="0"/>
                        </a:rPr>
                        <a:t>amilies</a:t>
                      </a:r>
                      <a:r>
                        <a:rPr lang="en-GB" sz="1600" dirty="0">
                          <a:effectLst/>
                          <a:latin typeface="Arial" panose="020B0604020202020204" pitchFamily="34" charset="0"/>
                          <a:ea typeface="Calibri" panose="020F0502020204030204" pitchFamily="34" charset="0"/>
                          <a:cs typeface="Arial" panose="020B0604020202020204" pitchFamily="34" charset="0"/>
                        </a:rPr>
                        <a:t>, from pre-birth to age </a:t>
                      </a:r>
                      <a:r>
                        <a:rPr lang="en-GB" sz="1600" dirty="0" smtClean="0">
                          <a:effectLst/>
                          <a:latin typeface="Arial" panose="020B0604020202020204" pitchFamily="34" charset="0"/>
                          <a:ea typeface="Calibri" panose="020F0502020204030204" pitchFamily="34" charset="0"/>
                          <a:cs typeface="Arial" panose="020B0604020202020204" pitchFamily="34" charset="0"/>
                        </a:rPr>
                        <a:t>19(25</a:t>
                      </a:r>
                      <a:r>
                        <a:rPr lang="en-GB" sz="1600" dirty="0">
                          <a:effectLst/>
                          <a:latin typeface="Arial" panose="020B0604020202020204" pitchFamily="34" charset="0"/>
                          <a:ea typeface="Calibri" panose="020F0502020204030204" pitchFamily="34" charset="0"/>
                          <a:cs typeface="Arial" panose="020B0604020202020204" pitchFamily="34" charset="0"/>
                        </a:rPr>
                        <a:t>), offering access to universally available care pathways. Those at higher risk and with greater need will receive tailored resources through an innovative skill mix team, via Targeted and Specialist Level pathways, responsive to their evolving unique needs: driving positive outcomes, reducing health inequalities</a:t>
                      </a:r>
                      <a:r>
                        <a:rPr lang="en-GB" sz="1600" baseline="0" dirty="0">
                          <a:effectLst/>
                          <a:latin typeface="Arial" panose="020B0604020202020204" pitchFamily="34" charset="0"/>
                          <a:ea typeface="Calibri" panose="020F0502020204030204" pitchFamily="34" charset="0"/>
                          <a:cs typeface="Arial" panose="020B0604020202020204" pitchFamily="34" charset="0"/>
                        </a:rPr>
                        <a:t> and</a:t>
                      </a:r>
                      <a:r>
                        <a:rPr lang="en-GB" sz="1600" dirty="0">
                          <a:effectLst/>
                          <a:latin typeface="Arial" panose="020B0604020202020204" pitchFamily="34" charset="0"/>
                          <a:ea typeface="Calibri" panose="020F0502020204030204" pitchFamily="34" charset="0"/>
                          <a:cs typeface="Arial" panose="020B0604020202020204" pitchFamily="34" charset="0"/>
                        </a:rPr>
                        <a:t> building early, sustainable resilience.</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en-GB" sz="1600" dirty="0">
                          <a:effectLst/>
                          <a:latin typeface="Arial" panose="020B0604020202020204" pitchFamily="34" charset="0"/>
                          <a:ea typeface="Calibri" panose="020F0502020204030204" pitchFamily="34" charset="0"/>
                          <a:cs typeface="Arial" panose="020B0604020202020204" pitchFamily="34" charset="0"/>
                        </a:rPr>
                        <a:t>We are the UK’s largest provider of successful </a:t>
                      </a:r>
                      <a:r>
                        <a:rPr lang="en-GB" sz="1600" dirty="0" smtClean="0">
                          <a:effectLst/>
                          <a:latin typeface="Arial" panose="020B0604020202020204" pitchFamily="34" charset="0"/>
                          <a:ea typeface="Calibri" panose="020F0502020204030204" pitchFamily="34" charset="0"/>
                          <a:cs typeface="Arial" panose="020B0604020202020204" pitchFamily="34" charset="0"/>
                        </a:rPr>
                        <a:t>Children’s Public Health services</a:t>
                      </a:r>
                      <a:r>
                        <a:rPr lang="en-GB" sz="1600" dirty="0">
                          <a:effectLst/>
                          <a:latin typeface="Arial" panose="020B0604020202020204" pitchFamily="34" charset="0"/>
                          <a:ea typeface="Calibri" panose="020F0502020204030204" pitchFamily="34" charset="0"/>
                          <a:cs typeface="Arial" panose="020B0604020202020204" pitchFamily="34" charset="0"/>
                        </a:rPr>
                        <a:t>, with </a:t>
                      </a:r>
                      <a:r>
                        <a:rPr lang="en-GB" sz="1600" dirty="0" smtClean="0">
                          <a:effectLst/>
                          <a:latin typeface="Arial" panose="020B0604020202020204" pitchFamily="34" charset="0"/>
                          <a:ea typeface="Calibri" panose="020F0502020204030204" pitchFamily="34" charset="0"/>
                          <a:cs typeface="Arial" panose="020B0604020202020204" pitchFamily="34" charset="0"/>
                        </a:rPr>
                        <a:t>CQC </a:t>
                      </a:r>
                      <a:r>
                        <a:rPr lang="en-GB" sz="1600" dirty="0">
                          <a:effectLst/>
                          <a:latin typeface="Arial" panose="020B0604020202020204" pitchFamily="34" charset="0"/>
                          <a:ea typeface="Calibri" panose="020F0502020204030204" pitchFamily="34" charset="0"/>
                          <a:cs typeface="Arial" panose="020B0604020202020204" pitchFamily="34" charset="0"/>
                        </a:rPr>
                        <a:t>rated </a:t>
                      </a:r>
                      <a:r>
                        <a:rPr lang="en-GB" sz="1600" i="1" dirty="0">
                          <a:effectLst/>
                          <a:latin typeface="Arial" panose="020B0604020202020204" pitchFamily="34" charset="0"/>
                          <a:ea typeface="Calibri" panose="020F0502020204030204" pitchFamily="34" charset="0"/>
                          <a:cs typeface="Arial" panose="020B0604020202020204" pitchFamily="34" charset="0"/>
                        </a:rPr>
                        <a:t>Outstanding</a:t>
                      </a:r>
                      <a:r>
                        <a:rPr lang="en-GB" sz="1600" dirty="0">
                          <a:effectLst/>
                          <a:latin typeface="Arial" panose="020B0604020202020204" pitchFamily="34" charset="0"/>
                          <a:ea typeface="Calibri" panose="020F0502020204030204" pitchFamily="34" charset="0"/>
                          <a:cs typeface="Arial" panose="020B0604020202020204" pitchFamily="34" charset="0"/>
                        </a:rPr>
                        <a:t> services. We believe </a:t>
                      </a:r>
                      <a:r>
                        <a:rPr lang="en-GB" sz="1600" dirty="0" smtClean="0">
                          <a:effectLst/>
                          <a:latin typeface="Arial" panose="020B0604020202020204" pitchFamily="34" charset="0"/>
                          <a:ea typeface="Calibri" panose="020F0502020204030204" pitchFamily="34" charset="0"/>
                          <a:cs typeface="Arial" panose="020B0604020202020204" pitchFamily="34" charset="0"/>
                        </a:rPr>
                        <a:t>Children’s Public Health </a:t>
                      </a:r>
                      <a:r>
                        <a:rPr lang="en-GB" sz="1600" dirty="0">
                          <a:effectLst/>
                          <a:latin typeface="Arial" panose="020B0604020202020204" pitchFamily="34" charset="0"/>
                          <a:ea typeface="Calibri" panose="020F0502020204030204" pitchFamily="34" charset="0"/>
                          <a:cs typeface="Arial" panose="020B0604020202020204" pitchFamily="34" charset="0"/>
                        </a:rPr>
                        <a:t>services must be designed and delivered based on six fundamental principles:</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104497" marR="104497" marT="0" marB="0">
                    <a:lnL>
                      <a:noFill/>
                    </a:lnL>
                    <a:lnR>
                      <a:noFill/>
                    </a:lnR>
                    <a:lnT>
                      <a:noFill/>
                    </a:lnT>
                    <a:lnB>
                      <a:noFill/>
                    </a:lnB>
                  </a:tcPr>
                </a:tc>
                <a:extLst>
                  <a:ext uri="{0D108BD9-81ED-4DB2-BD59-A6C34878D82A}">
                    <a16:rowId xmlns:a16="http://schemas.microsoft.com/office/drawing/2014/main" val="1639468022"/>
                  </a:ext>
                </a:extLst>
              </a:tr>
            </a:tbl>
          </a:graphicData>
        </a:graphic>
      </p:graphicFrame>
      <p:sp>
        <p:nvSpPr>
          <p:cNvPr id="3" name="Rectangle 2"/>
          <p:cNvSpPr/>
          <p:nvPr/>
        </p:nvSpPr>
        <p:spPr>
          <a:xfrm>
            <a:off x="1538488" y="4004297"/>
            <a:ext cx="9601200" cy="1569660"/>
          </a:xfrm>
          <a:prstGeom prst="rect">
            <a:avLst/>
          </a:prstGeom>
        </p:spPr>
        <p:txBody>
          <a:bodyPr wrap="square">
            <a:spAutoFit/>
          </a:bodyPr>
          <a:lstStyle/>
          <a:p>
            <a:pPr marL="342900" lvl="0" indent="-342900" algn="just">
              <a:buClr>
                <a:srgbClr val="000000"/>
              </a:buClr>
              <a:buFont typeface="Symbol" panose="05050102010706020507" pitchFamily="18" charset="2"/>
              <a:buChar char=""/>
            </a:pPr>
            <a:r>
              <a:rPr lang="en-GB" sz="1600" dirty="0">
                <a:latin typeface="Arial" panose="020B0604020202020204" pitchFamily="34" charset="0"/>
                <a:ea typeface="Calibri" panose="020F0502020204030204" pitchFamily="34" charset="0"/>
                <a:cs typeface="Arial" panose="020B0604020202020204" pitchFamily="34" charset="0"/>
              </a:rPr>
              <a:t>Clinically excellent care </a:t>
            </a:r>
            <a:endParaRPr lang="en-GB" sz="16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Clr>
                <a:srgbClr val="000000"/>
              </a:buClr>
              <a:buFont typeface="Symbol" panose="05050102010706020507" pitchFamily="18" charset="2"/>
              <a:buChar char=""/>
            </a:pPr>
            <a:r>
              <a:rPr lang="en-GB" sz="1600" dirty="0">
                <a:latin typeface="Arial" panose="020B0604020202020204" pitchFamily="34" charset="0"/>
                <a:ea typeface="Calibri" panose="020F0502020204030204" pitchFamily="34" charset="0"/>
                <a:cs typeface="Arial" panose="020B0604020202020204" pitchFamily="34" charset="0"/>
              </a:rPr>
              <a:t>Proactive prevention </a:t>
            </a:r>
            <a:endParaRPr lang="en-GB" sz="16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Clr>
                <a:srgbClr val="000000"/>
              </a:buClr>
              <a:buFont typeface="Symbol" panose="05050102010706020507" pitchFamily="18" charset="2"/>
              <a:buChar char=""/>
            </a:pPr>
            <a:r>
              <a:rPr lang="en-GB" sz="1600" dirty="0">
                <a:latin typeface="Arial" panose="020B0604020202020204" pitchFamily="34" charset="0"/>
                <a:ea typeface="Calibri" panose="020F0502020204030204" pitchFamily="34" charset="0"/>
                <a:cs typeface="Arial" panose="020B0604020202020204" pitchFamily="34" charset="0"/>
              </a:rPr>
              <a:t>Proportionate Universalism </a:t>
            </a:r>
            <a:endParaRPr lang="en-GB" sz="16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Clr>
                <a:srgbClr val="000000"/>
              </a:buClr>
              <a:buFont typeface="Symbol" panose="05050102010706020507" pitchFamily="18" charset="2"/>
              <a:buChar char=""/>
            </a:pPr>
            <a:r>
              <a:rPr lang="en-GB" sz="1600" dirty="0">
                <a:latin typeface="Arial" panose="020B0604020202020204" pitchFamily="34" charset="0"/>
                <a:ea typeface="Calibri" panose="020F0502020204030204" pitchFamily="34" charset="0"/>
                <a:cs typeface="Arial" panose="020B0604020202020204" pitchFamily="34" charset="0"/>
              </a:rPr>
              <a:t>Whole system leadership </a:t>
            </a:r>
            <a:endParaRPr lang="en-GB" sz="16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Clr>
                <a:srgbClr val="000000"/>
              </a:buClr>
              <a:buFont typeface="Symbol" panose="05050102010706020507" pitchFamily="18" charset="2"/>
              <a:buChar char=""/>
            </a:pPr>
            <a:r>
              <a:rPr lang="en-GB" sz="1600" dirty="0">
                <a:latin typeface="Arial" panose="020B0604020202020204" pitchFamily="34" charset="0"/>
                <a:ea typeface="Calibri" panose="020F0502020204030204" pitchFamily="34" charset="0"/>
                <a:cs typeface="Arial" panose="020B0604020202020204" pitchFamily="34" charset="0"/>
              </a:rPr>
              <a:t>Service user centricity</a:t>
            </a:r>
            <a:endParaRPr lang="en-GB" sz="16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Clr>
                <a:srgbClr val="000000"/>
              </a:buClr>
              <a:buFont typeface="Symbol" panose="05050102010706020507" pitchFamily="18" charset="2"/>
              <a:buChar char=""/>
            </a:pPr>
            <a:r>
              <a:rPr lang="en-GB" sz="1600" dirty="0">
                <a:latin typeface="Arial" panose="020B0604020202020204" pitchFamily="34" charset="0"/>
                <a:ea typeface="Calibri" panose="020F0502020204030204" pitchFamily="34" charset="0"/>
                <a:cs typeface="Arial" panose="020B0604020202020204" pitchFamily="34" charset="0"/>
              </a:rPr>
              <a:t>A staff wellbeing focus</a:t>
            </a:r>
            <a:endParaRPr lang="en-GB" sz="16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538488" y="5573957"/>
            <a:ext cx="8626072" cy="830997"/>
          </a:xfrm>
          <a:prstGeom prst="rect">
            <a:avLst/>
          </a:prstGeom>
        </p:spPr>
        <p:txBody>
          <a:bodyPr wrap="square">
            <a:spAutoFit/>
          </a:bodyPr>
          <a:lstStyle/>
          <a:p>
            <a:pPr>
              <a:spcBef>
                <a:spcPts val="600"/>
              </a:spcBef>
              <a:spcAft>
                <a:spcPts val="600"/>
              </a:spcAft>
            </a:pPr>
            <a:r>
              <a:rPr lang="en-GB" sz="1600" dirty="0">
                <a:latin typeface="Arial" panose="020B0604020202020204" pitchFamily="34" charset="0"/>
                <a:ea typeface="Calibri" panose="020F0502020204030204" pitchFamily="34" charset="0"/>
                <a:cs typeface="Arial" panose="020B0604020202020204" pitchFamily="34" charset="0"/>
              </a:rPr>
              <a:t>These principles underpin how we design and deliver truly bespoke, locally-responsive models; harnessing service user, district, regional and national data to meet strategic, operational, and, most importantly, individual need. </a:t>
            </a:r>
            <a:endParaRPr lang="en-GB" sz="16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5065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7297</TotalTime>
  <Words>3171</Words>
  <Application>Microsoft Office PowerPoint</Application>
  <PresentationFormat>Widescreen</PresentationFormat>
  <Paragraphs>142</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Symbol</vt:lpstr>
      <vt:lpstr>Times New Roman</vt:lpstr>
      <vt:lpstr>Office Theme</vt:lpstr>
      <vt:lpstr>Children’s Public Health Services Strategy</vt:lpstr>
      <vt:lpstr>Introduction</vt:lpstr>
      <vt:lpstr>Introduction</vt:lpstr>
      <vt:lpstr>About HDFT Children’s Public Health Service</vt:lpstr>
      <vt:lpstr>Who We Engaged With To Develop Our Strategy</vt:lpstr>
      <vt:lpstr>Our Children’s Public Health Services Strategy Is Integral To Our Trust Strategy</vt:lpstr>
      <vt:lpstr>Our Children’s Public Health Services Strategy</vt:lpstr>
      <vt:lpstr>Our Children’s Public Health Services Strategy</vt:lpstr>
      <vt:lpstr>Our Clinical Model - A Model Built On Strong Foundations</vt:lpstr>
      <vt:lpstr>Children and Young People: The Voice of Lived Experience</vt:lpstr>
      <vt:lpstr>An Operational Model For Dispersed, Community Services</vt:lpstr>
      <vt:lpstr> Developing Our Workforce – Retain, Reform, Train</vt:lpstr>
      <vt:lpstr> Broadening Our Service Offer Through Complementary Services</vt:lpstr>
      <vt:lpstr>Building Long-term Partnerships In Every System</vt:lpstr>
      <vt:lpstr>Measuring The Outcomes Of Children’s Public Health Services</vt:lpstr>
      <vt:lpstr>Building The Evidence Base For Children’s Public Health Services</vt:lpstr>
      <vt:lpstr>Our Children’s Public Health Services Strategy - Summary</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PH Services Strategy</dc:title>
  <dc:creator>Brittain Lisa [RCD]</dc:creator>
  <cp:lastModifiedBy>CAMPBELL YVONNE [RCD] PLANNING</cp:lastModifiedBy>
  <cp:revision>100</cp:revision>
  <cp:lastPrinted>2024-03-08T15:40:36Z</cp:lastPrinted>
  <dcterms:created xsi:type="dcterms:W3CDTF">2024-03-05T15:46:38Z</dcterms:created>
  <dcterms:modified xsi:type="dcterms:W3CDTF">2024-04-14T20:16:18Z</dcterms:modified>
</cp:coreProperties>
</file>