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677" r:id="rId3"/>
  </p:sldMasterIdLst>
  <p:notesMasterIdLst>
    <p:notesMasterId r:id="rId11"/>
  </p:notesMasterIdLst>
  <p:sldIdLst>
    <p:sldId id="269" r:id="rId4"/>
    <p:sldId id="268" r:id="rId5"/>
    <p:sldId id="259" r:id="rId6"/>
    <p:sldId id="272" r:id="rId7"/>
    <p:sldId id="275" r:id="rId8"/>
    <p:sldId id="273" r:id="rId9"/>
    <p:sldId id="27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76972" autoAdjust="0"/>
  </p:normalViewPr>
  <p:slideViewPr>
    <p:cSldViewPr snapToGrid="0">
      <p:cViewPr varScale="1">
        <p:scale>
          <a:sx n="87" d="100"/>
          <a:sy n="87" d="100"/>
        </p:scale>
        <p:origin x="1506" y="7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9" d="100"/>
          <a:sy n="89" d="100"/>
        </p:scale>
        <p:origin x="378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E34C5-4B2A-4161-B7F6-F3B8730908CE}" type="datetimeFigureOut">
              <a:rPr lang="en-GB" smtClean="0"/>
              <a:t>05/09/2023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61A4-7FA5-4C0D-BC70-69431333E22A}" type="slidenum">
              <a:rPr lang="en-GB" smtClean="0"/>
              <a:t>‹#›</a:t>
            </a:fld>
            <a:endParaRPr lang="en-GB"/>
          </a:p>
        </p:txBody>
      </p:sp>
    </p:spTree>
    <p:extLst>
      <p:ext uri="{BB962C8B-B14F-4D97-AF65-F5344CB8AC3E}">
        <p14:creationId xmlns:p14="http://schemas.microsoft.com/office/powerpoint/2010/main" val="298447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Harrogate and Hambleton and Richmondshire autism assessment service is making some important service changes and this presentation is going to explain: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we are changing and why, and how we think this will be much better for children, young people their families and the professionals who support them.</a:t>
            </a:r>
          </a:p>
          <a:p>
            <a:endParaRPr lang="en-GB" dirty="0"/>
          </a:p>
          <a:p>
            <a:endParaRPr lang="en-GB" dirty="0"/>
          </a:p>
        </p:txBody>
      </p:sp>
      <p:sp>
        <p:nvSpPr>
          <p:cNvPr id="4" name="Slide Number Placeholder 3"/>
          <p:cNvSpPr>
            <a:spLocks noGrp="1"/>
          </p:cNvSpPr>
          <p:nvPr>
            <p:ph type="sldNum" sz="quarter" idx="10"/>
          </p:nvPr>
        </p:nvSpPr>
        <p:spPr/>
        <p:txBody>
          <a:bodyPr/>
          <a:lstStyle/>
          <a:p>
            <a:fld id="{41A061A4-7FA5-4C0D-BC70-69431333E22A}" type="slidenum">
              <a:rPr lang="en-GB" smtClean="0"/>
              <a:t>1</a:t>
            </a:fld>
            <a:endParaRPr lang="en-GB"/>
          </a:p>
        </p:txBody>
      </p:sp>
    </p:spTree>
    <p:extLst>
      <p:ext uri="{BB962C8B-B14F-4D97-AF65-F5344CB8AC3E}">
        <p14:creationId xmlns:p14="http://schemas.microsoft.com/office/powerpoint/2010/main" val="220757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our existing pathway, if you were seeking an autism assessment you had 2 main routes to get into our service: The most common option was approaching your GP who would refer you to a paediatrician. There would usually be a waiting list for this.  If the paediatrician agreed to refer you on to the autism assessment service, you would then wait on our waiting list until we were able to complete the autism assessment.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other route was through CAMHS or specialist children's services for example speech and language therapy.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most families, this meant that there was a wait which was sometimes substantial before you even got onto the waiting list for an autism assessment, and there was often confusion when families were waiting to see the paediatrician but thought they were waiting for the actual autism assessment.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aim as a service is to make the assessment Pathway much more accessible, offering a better experience for children, young people and their Families.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not expecting that these changes to our service will reduce our waiting times as we do not have enough capacity to meet the need and we are actively working with Commissioner's of our service to try and resolve this challenge. </a:t>
            </a:r>
          </a:p>
          <a:p>
            <a:endParaRPr lang="en-GB" dirty="0"/>
          </a:p>
        </p:txBody>
      </p:sp>
      <p:sp>
        <p:nvSpPr>
          <p:cNvPr id="4" name="Slide Number Placeholder 3"/>
          <p:cNvSpPr>
            <a:spLocks noGrp="1"/>
          </p:cNvSpPr>
          <p:nvPr>
            <p:ph type="sldNum" sz="quarter" idx="10"/>
          </p:nvPr>
        </p:nvSpPr>
        <p:spPr/>
        <p:txBody>
          <a:bodyPr/>
          <a:lstStyle/>
          <a:p>
            <a:fld id="{41A061A4-7FA5-4C0D-BC70-69431333E22A}" type="slidenum">
              <a:rPr lang="en-GB" smtClean="0"/>
              <a:t>2</a:t>
            </a:fld>
            <a:endParaRPr lang="en-GB"/>
          </a:p>
        </p:txBody>
      </p:sp>
    </p:spTree>
    <p:extLst>
      <p:ext uri="{BB962C8B-B14F-4D97-AF65-F5344CB8AC3E}">
        <p14:creationId xmlns:p14="http://schemas.microsoft.com/office/powerpoint/2010/main" val="324930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what do these changes mean for you?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good news is that from the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September you can make a referral for your child (or you can self refer if you are 16 or 17 years old).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the information and referral forms are available on our website which will be split into 3 sections: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one for families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one for young people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one for professionals.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encourage families to complete the referral if you can (perhaps with support from someone working with you, or from our team). Young people aged 16 &amp; 17 can self refer and younger children can contribute to their referral and share their ideas and hopes for assessment using the “All about me” form.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Anyone working with you can also make a referral to the autism assessment service if you give them permission.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41A061A4-7FA5-4C0D-BC70-69431333E22A}" type="slidenum">
              <a:rPr lang="en-GB" smtClean="0"/>
              <a:t>3</a:t>
            </a:fld>
            <a:endParaRPr lang="en-GB"/>
          </a:p>
        </p:txBody>
      </p:sp>
    </p:spTree>
    <p:extLst>
      <p:ext uri="{BB962C8B-B14F-4D97-AF65-F5344CB8AC3E}">
        <p14:creationId xmlns:p14="http://schemas.microsoft.com/office/powerpoint/2010/main" val="297568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What happens after the referral?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Practitioners in our autism assessment service will be available to support you if you are struggling to fill in the referral form -  we will offer a range of communication methods.  </a:t>
            </a:r>
          </a:p>
          <a:p>
            <a:pPr marL="342900" lvl="0" indent="-342900">
              <a:lnSpc>
                <a:spcPct val="107000"/>
              </a:lnSpc>
              <a:buFont typeface="+mj-l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can ask professionals working with you to send information through our website to support your referral</a:t>
            </a:r>
          </a:p>
          <a:p>
            <a:pPr marL="342900" lvl="0" indent="-342900">
              <a:lnSpc>
                <a:spcPct val="107000"/>
              </a:lnSpc>
              <a:buFont typeface="+mj-l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a fully completed referral is received by our team, the information is triaged by a multidisciplinary panel which includes members of the autism assessment service, a consultant paediatrician, and a colleague from the Early Help team.  The information will be reviewed to decide whether an autism assessment is appropriate at this stage and to develop an individualised resource plan.  At this meeting, we will also decide whether it is appropriate to take the referral to a Multi-Agency meeting to agree whether a referral to other services may also be appropriate.  This meeting may include Child &amp; Adolescent Mental health Services (known as CAMHS), Social Care, Compass, Healthy Child Team, Wellbeing in Mind Teams and other local service providers. </a:t>
            </a:r>
          </a:p>
          <a:p>
            <a:pPr marL="342900" lvl="0" indent="-342900">
              <a:lnSpc>
                <a:spcPct val="107000"/>
              </a:lnSpc>
              <a:spcAft>
                <a:spcPts val="800"/>
              </a:spcAft>
              <a:buFont typeface="+mj-l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After the triage meeting, we will send you a personalised letter to let you know if we have accepted the referral for an autism assessment or not,. This letter will also include relevant sources of support you can access while waiting. We may also suggest onward referrals at this point. </a:t>
            </a:r>
          </a:p>
          <a:p>
            <a:endParaRPr lang="en-GB" dirty="0"/>
          </a:p>
        </p:txBody>
      </p:sp>
      <p:sp>
        <p:nvSpPr>
          <p:cNvPr id="4" name="Slide Number Placeholder 3"/>
          <p:cNvSpPr>
            <a:spLocks noGrp="1"/>
          </p:cNvSpPr>
          <p:nvPr>
            <p:ph type="sldNum" sz="quarter" idx="10"/>
          </p:nvPr>
        </p:nvSpPr>
        <p:spPr/>
        <p:txBody>
          <a:bodyPr/>
          <a:lstStyle/>
          <a:p>
            <a:fld id="{41A061A4-7FA5-4C0D-BC70-69431333E22A}" type="slidenum">
              <a:rPr lang="en-GB" smtClean="0"/>
              <a:t>4</a:t>
            </a:fld>
            <a:endParaRPr lang="en-GB"/>
          </a:p>
        </p:txBody>
      </p:sp>
    </p:spTree>
    <p:extLst>
      <p:ext uri="{BB962C8B-B14F-4D97-AF65-F5344CB8AC3E}">
        <p14:creationId xmlns:p14="http://schemas.microsoft.com/office/powerpoint/2010/main" val="476553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working hard to support families on our waiting list.  </a:t>
            </a:r>
          </a:p>
          <a:p>
            <a:pPr marL="342900" lvl="0" indent="-342900">
              <a:lnSpc>
                <a:spcPct val="107000"/>
              </a:lnSpc>
              <a:spcAft>
                <a:spcPts val="800"/>
              </a:spcAft>
              <a:buFont typeface="+mj-lt"/>
              <a:buAutoNum type="arabicParen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At the triage meeting, we will agree which resources/ other services may be most useful for you to access – this will be sent out to you with either an acceptance or rejection of the referral. </a:t>
            </a:r>
          </a:p>
          <a:p>
            <a:pPr marL="342900" lvl="0" indent="-342900">
              <a:lnSpc>
                <a:spcPct val="107000"/>
              </a:lnSpc>
              <a:spcAft>
                <a:spcPts val="800"/>
              </a:spcAft>
              <a:buFont typeface="+mj-lt"/>
              <a:buAutoNum type="arabicParen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This will include access to the Solihull online parent training, and may include the unlocking autism course and other resources </a:t>
            </a:r>
          </a:p>
          <a:p>
            <a:pPr marL="342900" lvl="0" indent="-342900">
              <a:lnSpc>
                <a:spcPct val="107000"/>
              </a:lnSpc>
              <a:spcAft>
                <a:spcPts val="800"/>
              </a:spcAft>
              <a:buFont typeface="+mj-lt"/>
              <a:buAutoNum type="arabicParen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We may suggest referrals on to other relevant professionals </a:t>
            </a:r>
          </a:p>
          <a:p>
            <a:pPr marL="342900" lvl="0" indent="-342900">
              <a:lnSpc>
                <a:spcPct val="107000"/>
              </a:lnSpc>
              <a:spcAft>
                <a:spcPts val="800"/>
              </a:spcAft>
              <a:buFont typeface="+mj-lt"/>
              <a:buAutoNum type="arabicParenR"/>
              <a:tabLst>
                <a:tab pos="457200" algn="l"/>
              </a:tabLs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Our website has lots more resources you can access during the wait</a:t>
            </a:r>
          </a:p>
          <a:p>
            <a:endParaRPr lang="en-GB" sz="1800" dirty="0"/>
          </a:p>
        </p:txBody>
      </p:sp>
      <p:sp>
        <p:nvSpPr>
          <p:cNvPr id="4" name="Slide Number Placeholder 3"/>
          <p:cNvSpPr>
            <a:spLocks noGrp="1"/>
          </p:cNvSpPr>
          <p:nvPr>
            <p:ph type="sldNum" sz="quarter" idx="10"/>
          </p:nvPr>
        </p:nvSpPr>
        <p:spPr/>
        <p:txBody>
          <a:bodyPr/>
          <a:lstStyle/>
          <a:p>
            <a:fld id="{41A061A4-7FA5-4C0D-BC70-69431333E22A}" type="slidenum">
              <a:rPr lang="en-GB" smtClean="0"/>
              <a:t>5</a:t>
            </a:fld>
            <a:endParaRPr lang="en-GB"/>
          </a:p>
        </p:txBody>
      </p:sp>
    </p:spTree>
    <p:extLst>
      <p:ext uri="{BB962C8B-B14F-4D97-AF65-F5344CB8AC3E}">
        <p14:creationId xmlns:p14="http://schemas.microsoft.com/office/powerpoint/2010/main" val="2082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Depending on the age of your child, the assessment will look a little different: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Preschool children will be brought in for a single, longer appointment with their parents or guardians.  At this appointment we will complete both the parent interview and play based assessment with the child. We will aim to give families the outcome of their assessment in this same appointment and then we will offer a further feedback appointment if you want the opportunity to talk without your child present</a:t>
            </a:r>
          </a:p>
          <a:p>
            <a:pPr marL="342900" lvl="0" indent="-342900">
              <a:lnSpc>
                <a:spcPct val="107000"/>
              </a:lnSpc>
              <a:buFont typeface="+mj-l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Children of school-age will be offered a clinic appointment. We will do a parent interview and request information from education.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making our assessments more neurodiversity affirmative and moving away from the deficit model of autism.</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 both pathways, we will offer a patient initiated follow-up session after we have shared the outcome of the assessment, and we will send a report to you and your GP.</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website and You-tube channel will have lots more resources and helpful links you can access from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September.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Please do not send any direct referrals before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September as we are unable to accept or process these until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September. </a:t>
            </a:r>
          </a:p>
          <a:p>
            <a:endParaRPr lang="en-GB" dirty="0"/>
          </a:p>
        </p:txBody>
      </p:sp>
      <p:sp>
        <p:nvSpPr>
          <p:cNvPr id="4" name="Slide Number Placeholder 3"/>
          <p:cNvSpPr>
            <a:spLocks noGrp="1"/>
          </p:cNvSpPr>
          <p:nvPr>
            <p:ph type="sldNum" sz="quarter" idx="10"/>
          </p:nvPr>
        </p:nvSpPr>
        <p:spPr/>
        <p:txBody>
          <a:bodyPr/>
          <a:lstStyle/>
          <a:p>
            <a:fld id="{41A061A4-7FA5-4C0D-BC70-69431333E22A}" type="slidenum">
              <a:rPr lang="en-GB" smtClean="0"/>
              <a:t>6</a:t>
            </a:fld>
            <a:endParaRPr lang="en-GB"/>
          </a:p>
        </p:txBody>
      </p:sp>
    </p:spTree>
    <p:extLst>
      <p:ext uri="{BB962C8B-B14F-4D97-AF65-F5344CB8AC3E}">
        <p14:creationId xmlns:p14="http://schemas.microsoft.com/office/powerpoint/2010/main" val="6391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A061A4-7FA5-4C0D-BC70-69431333E22A}" type="slidenum">
              <a:rPr lang="en-GB" smtClean="0"/>
              <a:t>7</a:t>
            </a:fld>
            <a:endParaRPr lang="en-GB"/>
          </a:p>
        </p:txBody>
      </p:sp>
    </p:spTree>
    <p:extLst>
      <p:ext uri="{BB962C8B-B14F-4D97-AF65-F5344CB8AC3E}">
        <p14:creationId xmlns:p14="http://schemas.microsoft.com/office/powerpoint/2010/main" val="525990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45653-teamHDFT PP 16_9 ratio Blank-1.jpg"/>
          <p:cNvPicPr>
            <a:picLocks noChangeAspect="1"/>
          </p:cNvPicPr>
          <p:nvPr userDrawn="1"/>
        </p:nvPicPr>
        <p:blipFill rotWithShape="1">
          <a:blip r:embed="rId2">
            <a:extLst>
              <a:ext uri="{28A0092B-C50C-407E-A947-70E740481C1C}">
                <a14:useLocalDpi xmlns:a14="http://schemas.microsoft.com/office/drawing/2010/main"/>
              </a:ext>
            </a:extLst>
          </a:blip>
          <a:srcRect l="12264" t="6245" r="2411" b="5400"/>
          <a:stretch/>
        </p:blipFill>
        <p:spPr>
          <a:xfrm>
            <a:off x="-80010" y="-22860"/>
            <a:ext cx="9304020" cy="6960420"/>
          </a:xfrm>
          <a:prstGeom prst="rect">
            <a:avLst/>
          </a:prstGeom>
        </p:spPr>
      </p:pic>
      <p:sp>
        <p:nvSpPr>
          <p:cNvPr id="2" name="Title 1"/>
          <p:cNvSpPr>
            <a:spLocks noGrp="1"/>
          </p:cNvSpPr>
          <p:nvPr>
            <p:ph type="ctrTitle"/>
          </p:nvPr>
        </p:nvSpPr>
        <p:spPr>
          <a:xfrm>
            <a:off x="1872762" y="2991216"/>
            <a:ext cx="6128239" cy="518219"/>
          </a:xfrm>
          <a:noFill/>
        </p:spPr>
        <p:txBody>
          <a:bodyPr wrap="square" rtlCol="0">
            <a:spAutoFit/>
          </a:bodyPr>
          <a:lstStyle>
            <a:lvl1pPr>
              <a:defRPr lang="en-GB" sz="3075" dirty="0">
                <a:ea typeface="+mn-ea"/>
                <a:cs typeface="Arial MT Light"/>
              </a:defRPr>
            </a:lvl1pPr>
          </a:lstStyle>
          <a:p>
            <a:pPr marL="0" lvl="0" defTabSz="342900"/>
            <a:r>
              <a:rPr lang="en-US" dirty="0"/>
              <a:t>Click to edit Master title style</a:t>
            </a:r>
            <a:endParaRPr lang="en-GB" dirty="0"/>
          </a:p>
        </p:txBody>
      </p:sp>
      <p:sp>
        <p:nvSpPr>
          <p:cNvPr id="3" name="Subtitle 2"/>
          <p:cNvSpPr>
            <a:spLocks noGrp="1"/>
          </p:cNvSpPr>
          <p:nvPr>
            <p:ph type="subTitle" idx="1"/>
          </p:nvPr>
        </p:nvSpPr>
        <p:spPr>
          <a:xfrm>
            <a:off x="1872760" y="3602571"/>
            <a:ext cx="6128240" cy="1655233"/>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pic>
        <p:nvPicPr>
          <p:cNvPr id="13" name="Picture 12" descr="teamHDFT PP logo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9040" y="308603"/>
            <a:ext cx="5423639" cy="740566"/>
          </a:xfrm>
          <a:prstGeom prst="rect">
            <a:avLst/>
          </a:prstGeom>
        </p:spPr>
      </p:pic>
    </p:spTree>
    <p:extLst>
      <p:ext uri="{BB962C8B-B14F-4D97-AF65-F5344CB8AC3E}">
        <p14:creationId xmlns:p14="http://schemas.microsoft.com/office/powerpoint/2010/main" val="56186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975" y="457203"/>
            <a:ext cx="3091841" cy="1283677"/>
          </a:xfrm>
        </p:spPr>
        <p:txBody>
          <a:bodyPr anchor="b">
            <a:normAutofit/>
          </a:bodyPr>
          <a:lstStyle>
            <a:lvl1pPr>
              <a:defRPr sz="2400"/>
            </a:lvl1pPr>
          </a:lstStyle>
          <a:p>
            <a:r>
              <a:rPr lang="en-US" dirty="0"/>
              <a:t>Click to edit Master title style</a:t>
            </a:r>
            <a:endParaRPr lang="en-GB" dirty="0"/>
          </a:p>
        </p:txBody>
      </p:sp>
      <p:sp>
        <p:nvSpPr>
          <p:cNvPr id="3" name="Content Placeholder 2"/>
          <p:cNvSpPr>
            <a:spLocks noGrp="1"/>
          </p:cNvSpPr>
          <p:nvPr>
            <p:ph idx="1"/>
          </p:nvPr>
        </p:nvSpPr>
        <p:spPr>
          <a:xfrm>
            <a:off x="3887789" y="988488"/>
            <a:ext cx="4869351" cy="4872567"/>
          </a:xfrm>
        </p:spPr>
        <p:txBody>
          <a:bodyPr>
            <a:normAutofit/>
          </a:bodyPr>
          <a:lstStyle>
            <a:lvl1pPr>
              <a:defRPr sz="1350"/>
            </a:lvl1pPr>
            <a:lvl2pPr>
              <a:defRPr sz="1350"/>
            </a:lvl2pPr>
            <a:lvl3pPr>
              <a:defRPr sz="1350"/>
            </a:lvl3pPr>
            <a:lvl4pPr>
              <a:defRPr sz="1350"/>
            </a:lvl4pPr>
            <a:lvl5pPr>
              <a:defRPr sz="135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87974" y="1863970"/>
            <a:ext cx="3091840" cy="4005548"/>
          </a:xfrm>
        </p:spPr>
        <p:txBody>
          <a:bodyPr>
            <a:normAutofit/>
          </a:bodyPr>
          <a:lstStyle>
            <a:lvl1pPr marL="0" indent="0">
              <a:buNone/>
              <a:defRPr sz="15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143536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9" y="988488"/>
            <a:ext cx="4869351" cy="4872567"/>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GB"/>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
        <p:nvSpPr>
          <p:cNvPr id="8" name="Title 1"/>
          <p:cNvSpPr>
            <a:spLocks noGrp="1"/>
          </p:cNvSpPr>
          <p:nvPr>
            <p:ph type="title"/>
          </p:nvPr>
        </p:nvSpPr>
        <p:spPr>
          <a:xfrm>
            <a:off x="487975" y="457203"/>
            <a:ext cx="3091841" cy="1283677"/>
          </a:xfrm>
        </p:spPr>
        <p:txBody>
          <a:bodyPr anchor="b">
            <a:normAutofit/>
          </a:bodyPr>
          <a:lstStyle>
            <a:lvl1pPr>
              <a:defRPr sz="2400"/>
            </a:lvl1pPr>
          </a:lstStyle>
          <a:p>
            <a:r>
              <a:rPr lang="en-US" dirty="0"/>
              <a:t>Click to edit Master title style</a:t>
            </a:r>
            <a:endParaRPr lang="en-GB" dirty="0"/>
          </a:p>
        </p:txBody>
      </p:sp>
      <p:sp>
        <p:nvSpPr>
          <p:cNvPr id="9" name="Text Placeholder 3"/>
          <p:cNvSpPr>
            <a:spLocks noGrp="1"/>
          </p:cNvSpPr>
          <p:nvPr>
            <p:ph type="body" sz="half" idx="2"/>
          </p:nvPr>
        </p:nvSpPr>
        <p:spPr>
          <a:xfrm>
            <a:off x="487974" y="1863970"/>
            <a:ext cx="3091840" cy="4005548"/>
          </a:xfrm>
        </p:spPr>
        <p:txBody>
          <a:bodyPr>
            <a:normAutofit/>
          </a:bodyPr>
          <a:lstStyle>
            <a:lvl1pPr marL="0" indent="0">
              <a:buNone/>
              <a:defRPr sz="15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Edit Master text styles</a:t>
            </a:r>
          </a:p>
        </p:txBody>
      </p:sp>
    </p:spTree>
    <p:extLst>
      <p:ext uri="{BB962C8B-B14F-4D97-AF65-F5344CB8AC3E}">
        <p14:creationId xmlns:p14="http://schemas.microsoft.com/office/powerpoint/2010/main" val="1411849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45653-teamHDFT PP 16_9 ratio Blank-1.jpg"/>
          <p:cNvPicPr>
            <a:picLocks noChangeAspect="1"/>
          </p:cNvPicPr>
          <p:nvPr userDrawn="1"/>
        </p:nvPicPr>
        <p:blipFill rotWithShape="1">
          <a:blip r:embed="rId2">
            <a:extLst>
              <a:ext uri="{28A0092B-C50C-407E-A947-70E740481C1C}">
                <a14:useLocalDpi xmlns:a14="http://schemas.microsoft.com/office/drawing/2010/main"/>
              </a:ext>
            </a:extLst>
          </a:blip>
          <a:srcRect l="12264" t="6245" r="2411" b="5400"/>
          <a:stretch/>
        </p:blipFill>
        <p:spPr>
          <a:xfrm>
            <a:off x="-80010" y="-22860"/>
            <a:ext cx="9304020" cy="6960420"/>
          </a:xfrm>
          <a:prstGeom prst="rect">
            <a:avLst/>
          </a:prstGeom>
        </p:spPr>
      </p:pic>
      <p:sp>
        <p:nvSpPr>
          <p:cNvPr id="2" name="Title 1"/>
          <p:cNvSpPr>
            <a:spLocks noGrp="1"/>
          </p:cNvSpPr>
          <p:nvPr>
            <p:ph type="ctrTitle"/>
          </p:nvPr>
        </p:nvSpPr>
        <p:spPr>
          <a:xfrm>
            <a:off x="1872762" y="2991216"/>
            <a:ext cx="6128239" cy="518219"/>
          </a:xfrm>
          <a:noFill/>
        </p:spPr>
        <p:txBody>
          <a:bodyPr wrap="square" rtlCol="0">
            <a:spAutoFit/>
          </a:bodyPr>
          <a:lstStyle>
            <a:lvl1pPr>
              <a:defRPr lang="en-GB" sz="3075" dirty="0">
                <a:ea typeface="+mn-ea"/>
                <a:cs typeface="Arial MT Light"/>
              </a:defRPr>
            </a:lvl1pPr>
          </a:lstStyle>
          <a:p>
            <a:pPr marL="0" lvl="0" defTabSz="342900"/>
            <a:r>
              <a:rPr lang="en-US" dirty="0"/>
              <a:t>Click to edit Master title style</a:t>
            </a:r>
            <a:endParaRPr lang="en-GB" dirty="0"/>
          </a:p>
        </p:txBody>
      </p:sp>
      <p:sp>
        <p:nvSpPr>
          <p:cNvPr id="3" name="Subtitle 2"/>
          <p:cNvSpPr>
            <a:spLocks noGrp="1"/>
          </p:cNvSpPr>
          <p:nvPr>
            <p:ph type="subTitle" idx="1"/>
          </p:nvPr>
        </p:nvSpPr>
        <p:spPr>
          <a:xfrm>
            <a:off x="1872760" y="3602571"/>
            <a:ext cx="6128240" cy="1655233"/>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75139" y="282955"/>
            <a:ext cx="3444318" cy="654305"/>
          </a:xfrm>
          <a:prstGeom prst="rect">
            <a:avLst/>
          </a:prstGeom>
        </p:spPr>
      </p:pic>
    </p:spTree>
    <p:extLst>
      <p:ext uri="{BB962C8B-B14F-4D97-AF65-F5344CB8AC3E}">
        <p14:creationId xmlns:p14="http://schemas.microsoft.com/office/powerpoint/2010/main" val="347127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descr="45653-teamHDFT PP 16_9 ratio Blank-1.jpg"/>
          <p:cNvPicPr>
            <a:picLocks noChangeAspect="1"/>
          </p:cNvPicPr>
          <p:nvPr userDrawn="1"/>
        </p:nvPicPr>
        <p:blipFill rotWithShape="1">
          <a:blip r:embed="rId2">
            <a:extLst>
              <a:ext uri="{28A0092B-C50C-407E-A947-70E740481C1C}">
                <a14:useLocalDpi xmlns:a14="http://schemas.microsoft.com/office/drawing/2010/main"/>
              </a:ext>
            </a:extLst>
          </a:blip>
          <a:srcRect l="12264" t="6245" r="2411" b="5400"/>
          <a:stretch/>
        </p:blipFill>
        <p:spPr>
          <a:xfrm>
            <a:off x="-80010" y="-22860"/>
            <a:ext cx="9304020" cy="6960420"/>
          </a:xfrm>
          <a:prstGeom prst="rect">
            <a:avLst/>
          </a:prstGeom>
        </p:spPr>
      </p:pic>
      <p:pic>
        <p:nvPicPr>
          <p:cNvPr id="11" name="Picture 10" descr="45653-teamHDFT PP 16_9 ratio Blank-2.jpg"/>
          <p:cNvPicPr>
            <a:picLocks noChangeAspect="1"/>
          </p:cNvPicPr>
          <p:nvPr userDrawn="1"/>
        </p:nvPicPr>
        <p:blipFill rotWithShape="1">
          <a:blip r:embed="rId3">
            <a:extLst>
              <a:ext uri="{28A0092B-C50C-407E-A947-70E740481C1C}">
                <a14:useLocalDpi xmlns:a14="http://schemas.microsoft.com/office/drawing/2010/main"/>
              </a:ext>
            </a:extLst>
          </a:blip>
          <a:srcRect l="41704" t="7250" b="-4392"/>
          <a:stretch/>
        </p:blipFill>
        <p:spPr>
          <a:xfrm>
            <a:off x="2950350" y="1280160"/>
            <a:ext cx="6273660" cy="5988863"/>
          </a:xfrm>
          <a:prstGeom prst="rect">
            <a:avLst/>
          </a:prstGeom>
        </p:spPr>
      </p:pic>
      <p:sp>
        <p:nvSpPr>
          <p:cNvPr id="2" name="Title 1"/>
          <p:cNvSpPr>
            <a:spLocks noGrp="1"/>
          </p:cNvSpPr>
          <p:nvPr>
            <p:ph type="ctrTitle"/>
          </p:nvPr>
        </p:nvSpPr>
        <p:spPr>
          <a:xfrm>
            <a:off x="804496" y="2429798"/>
            <a:ext cx="4242290" cy="424732"/>
          </a:xfrm>
          <a:noFill/>
        </p:spPr>
        <p:txBody>
          <a:bodyPr wrap="square" rtlCol="0">
            <a:spAutoFit/>
          </a:bodyPr>
          <a:lstStyle>
            <a:lvl1pPr>
              <a:defRPr lang="en-GB" sz="2400" dirty="0">
                <a:ea typeface="+mn-ea"/>
                <a:cs typeface="Arial MT Light"/>
              </a:defRPr>
            </a:lvl1pPr>
          </a:lstStyle>
          <a:p>
            <a:pPr marL="0" lvl="0" defTabSz="342900"/>
            <a:r>
              <a:rPr lang="en-US" dirty="0"/>
              <a:t>Click to edit Master title style</a:t>
            </a:r>
            <a:endParaRPr lang="en-GB" dirty="0"/>
          </a:p>
        </p:txBody>
      </p:sp>
      <p:sp>
        <p:nvSpPr>
          <p:cNvPr id="3" name="Subtitle 2"/>
          <p:cNvSpPr>
            <a:spLocks noGrp="1"/>
          </p:cNvSpPr>
          <p:nvPr>
            <p:ph type="subTitle" idx="1"/>
          </p:nvPr>
        </p:nvSpPr>
        <p:spPr>
          <a:xfrm>
            <a:off x="804496" y="2968531"/>
            <a:ext cx="4242290" cy="1655233"/>
          </a:xfrm>
        </p:spPr>
        <p:txBody>
          <a:bodyPr>
            <a:normAutofit/>
          </a:bodyPr>
          <a:lstStyle>
            <a:lvl1pPr marL="0" indent="0" algn="l">
              <a:buNone/>
              <a:defRPr sz="15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75139" y="282955"/>
            <a:ext cx="3444318" cy="654305"/>
          </a:xfrm>
          <a:prstGeom prst="rect">
            <a:avLst/>
          </a:prstGeom>
        </p:spPr>
      </p:pic>
    </p:spTree>
    <p:extLst>
      <p:ext uri="{BB962C8B-B14F-4D97-AF65-F5344CB8AC3E}">
        <p14:creationId xmlns:p14="http://schemas.microsoft.com/office/powerpoint/2010/main" val="3803839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2477029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270"/>
            <a:ext cx="7886700" cy="2123179"/>
          </a:xfrm>
        </p:spPr>
        <p:txBody>
          <a:bodyPr anchor="b">
            <a:normAutofit/>
          </a:bodyPr>
          <a:lstStyle>
            <a:lvl1pPr>
              <a:defRPr sz="4500"/>
            </a:lvl1pPr>
          </a:lstStyle>
          <a:p>
            <a:r>
              <a:rPr lang="en-US" dirty="0"/>
              <a:t>Click to edit Master title style</a:t>
            </a:r>
            <a:endParaRPr lang="en-GB" dirty="0"/>
          </a:p>
        </p:txBody>
      </p:sp>
      <p:sp>
        <p:nvSpPr>
          <p:cNvPr id="3" name="Text Placeholder 2"/>
          <p:cNvSpPr>
            <a:spLocks noGrp="1"/>
          </p:cNvSpPr>
          <p:nvPr>
            <p:ph type="body" idx="1"/>
          </p:nvPr>
        </p:nvSpPr>
        <p:spPr>
          <a:xfrm>
            <a:off x="623888" y="3833449"/>
            <a:ext cx="7886700" cy="150071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528187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3657" y="822959"/>
            <a:ext cx="5166000" cy="627077"/>
          </a:xfrm>
        </p:spPr>
        <p:txBody>
          <a:bodyPr/>
          <a:lstStyle/>
          <a:p>
            <a:r>
              <a:rPr lang="en-US"/>
              <a:t>Click to edit Master title style</a:t>
            </a:r>
            <a:endParaRPr lang="en-GB"/>
          </a:p>
        </p:txBody>
      </p:sp>
      <p:sp>
        <p:nvSpPr>
          <p:cNvPr id="3" name="Content Placeholder 2"/>
          <p:cNvSpPr>
            <a:spLocks noGrp="1"/>
          </p:cNvSpPr>
          <p:nvPr>
            <p:ph sz="half" idx="1"/>
          </p:nvPr>
        </p:nvSpPr>
        <p:spPr>
          <a:xfrm>
            <a:off x="413657" y="1769535"/>
            <a:ext cx="4082143" cy="43497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769535"/>
            <a:ext cx="406146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84149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902971"/>
            <a:ext cx="7886700" cy="697230"/>
          </a:xfrm>
        </p:spPr>
        <p:txBody>
          <a:bodyPr/>
          <a:lstStyle/>
          <a:p>
            <a:r>
              <a:rPr lang="en-US"/>
              <a:t>Click to edit Master title style</a:t>
            </a:r>
            <a:endParaRPr lang="en-GB"/>
          </a:p>
        </p:txBody>
      </p:sp>
      <p:sp>
        <p:nvSpPr>
          <p:cNvPr id="3" name="Text Placeholder 2"/>
          <p:cNvSpPr>
            <a:spLocks noGrp="1"/>
          </p:cNvSpPr>
          <p:nvPr>
            <p:ph type="body" idx="1"/>
          </p:nvPr>
        </p:nvSpPr>
        <p:spPr>
          <a:xfrm>
            <a:off x="630239" y="1680634"/>
            <a:ext cx="3868737" cy="82550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30239" y="2506133"/>
            <a:ext cx="386873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0634"/>
            <a:ext cx="3887788" cy="82550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6133"/>
            <a:ext cx="3887788"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4075DF-EBAA-4E03-BA6F-573483F2F719}" type="datetimeFigureOut">
              <a:rPr lang="en-GB" smtClean="0"/>
              <a:t>05/09/2023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626340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3657" y="731519"/>
            <a:ext cx="5166000" cy="614611"/>
          </a:xfrm>
        </p:spPr>
        <p:txBody>
          <a:bodyPr/>
          <a:lstStyle>
            <a:lvl1pPr>
              <a:defRPr sz="2400" b="0">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C34075DF-EBAA-4E03-BA6F-573483F2F719}"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EE2BF7-33AC-49C2-8DDA-5F69E50A998D}" type="slidenum">
              <a:rPr lang="en-GB" smtClean="0"/>
              <a:t>‹#›</a:t>
            </a:fld>
            <a:endParaRPr lang="en-GB"/>
          </a:p>
        </p:txBody>
      </p:sp>
      <p:sp>
        <p:nvSpPr>
          <p:cNvPr id="6" name="Rectangle 5"/>
          <p:cNvSpPr/>
          <p:nvPr userDrawn="1"/>
        </p:nvSpPr>
        <p:spPr>
          <a:xfrm flipV="1">
            <a:off x="413658" y="1300415"/>
            <a:ext cx="8356670" cy="45719"/>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779540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7" name="Rectangle 6"/>
          <p:cNvSpPr/>
          <p:nvPr userDrawn="1"/>
        </p:nvSpPr>
        <p:spPr>
          <a:xfrm>
            <a:off x="-118697" y="-123092"/>
            <a:ext cx="9429750" cy="71393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Date Placeholder 2"/>
          <p:cNvSpPr>
            <a:spLocks noGrp="1"/>
          </p:cNvSpPr>
          <p:nvPr>
            <p:ph type="dt" sz="half" idx="10"/>
          </p:nvPr>
        </p:nvSpPr>
        <p:spPr/>
        <p:txBody>
          <a:bodyPr/>
          <a:lstStyle/>
          <a:p>
            <a:fld id="{C34075DF-EBAA-4E03-BA6F-573483F2F719}"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88899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Picture 12" descr="45653-teamHDFT PP 16_9 ratio Blank-1.jpg"/>
          <p:cNvPicPr>
            <a:picLocks noChangeAspect="1"/>
          </p:cNvPicPr>
          <p:nvPr userDrawn="1"/>
        </p:nvPicPr>
        <p:blipFill rotWithShape="1">
          <a:blip r:embed="rId2">
            <a:extLst>
              <a:ext uri="{28A0092B-C50C-407E-A947-70E740481C1C}">
                <a14:useLocalDpi xmlns:a14="http://schemas.microsoft.com/office/drawing/2010/main"/>
              </a:ext>
            </a:extLst>
          </a:blip>
          <a:srcRect l="12264" t="6245" r="2411" b="5400"/>
          <a:stretch/>
        </p:blipFill>
        <p:spPr>
          <a:xfrm>
            <a:off x="-80010" y="-22860"/>
            <a:ext cx="9304020" cy="6960420"/>
          </a:xfrm>
          <a:prstGeom prst="rect">
            <a:avLst/>
          </a:prstGeom>
        </p:spPr>
      </p:pic>
      <p:pic>
        <p:nvPicPr>
          <p:cNvPr id="11" name="Picture 10" descr="45653-teamHDFT PP 16_9 ratio Blank-2.jpg"/>
          <p:cNvPicPr>
            <a:picLocks noChangeAspect="1"/>
          </p:cNvPicPr>
          <p:nvPr userDrawn="1"/>
        </p:nvPicPr>
        <p:blipFill rotWithShape="1">
          <a:blip r:embed="rId3">
            <a:extLst>
              <a:ext uri="{28A0092B-C50C-407E-A947-70E740481C1C}">
                <a14:useLocalDpi xmlns:a14="http://schemas.microsoft.com/office/drawing/2010/main"/>
              </a:ext>
            </a:extLst>
          </a:blip>
          <a:srcRect l="41704" t="7250" b="-4392"/>
          <a:stretch/>
        </p:blipFill>
        <p:spPr>
          <a:xfrm>
            <a:off x="2950350" y="1280160"/>
            <a:ext cx="6273660" cy="5988863"/>
          </a:xfrm>
          <a:prstGeom prst="rect">
            <a:avLst/>
          </a:prstGeom>
        </p:spPr>
      </p:pic>
      <p:sp>
        <p:nvSpPr>
          <p:cNvPr id="2" name="Title 1"/>
          <p:cNvSpPr>
            <a:spLocks noGrp="1"/>
          </p:cNvSpPr>
          <p:nvPr>
            <p:ph type="ctrTitle"/>
          </p:nvPr>
        </p:nvSpPr>
        <p:spPr>
          <a:xfrm>
            <a:off x="804496" y="2429798"/>
            <a:ext cx="4242290" cy="424732"/>
          </a:xfrm>
          <a:noFill/>
        </p:spPr>
        <p:txBody>
          <a:bodyPr wrap="square" rtlCol="0">
            <a:spAutoFit/>
          </a:bodyPr>
          <a:lstStyle>
            <a:lvl1pPr>
              <a:defRPr lang="en-GB" sz="2400" dirty="0">
                <a:ea typeface="+mn-ea"/>
                <a:cs typeface="Arial MT Light"/>
              </a:defRPr>
            </a:lvl1pPr>
          </a:lstStyle>
          <a:p>
            <a:pPr marL="0" lvl="0" defTabSz="342900"/>
            <a:r>
              <a:rPr lang="en-US" dirty="0"/>
              <a:t>Click to edit Master title style</a:t>
            </a:r>
            <a:endParaRPr lang="en-GB" dirty="0"/>
          </a:p>
        </p:txBody>
      </p:sp>
      <p:sp>
        <p:nvSpPr>
          <p:cNvPr id="3" name="Subtitle 2"/>
          <p:cNvSpPr>
            <a:spLocks noGrp="1"/>
          </p:cNvSpPr>
          <p:nvPr>
            <p:ph type="subTitle" idx="1"/>
          </p:nvPr>
        </p:nvSpPr>
        <p:spPr>
          <a:xfrm>
            <a:off x="804496" y="2968531"/>
            <a:ext cx="4242290" cy="1655233"/>
          </a:xfrm>
        </p:spPr>
        <p:txBody>
          <a:bodyPr>
            <a:normAutofit/>
          </a:bodyPr>
          <a:lstStyle>
            <a:lvl1pPr marL="0" indent="0" algn="l">
              <a:buNone/>
              <a:defRPr sz="15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pic>
        <p:nvPicPr>
          <p:cNvPr id="12" name="Picture 11" descr="teamHDFT PP logos.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9040" y="308603"/>
            <a:ext cx="5423639" cy="740566"/>
          </a:xfrm>
          <a:prstGeom prst="rect">
            <a:avLst/>
          </a:prstGeom>
        </p:spPr>
      </p:pic>
    </p:spTree>
    <p:extLst>
      <p:ext uri="{BB962C8B-B14F-4D97-AF65-F5344CB8AC3E}">
        <p14:creationId xmlns:p14="http://schemas.microsoft.com/office/powerpoint/2010/main" val="3205627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075DF-EBAA-4E03-BA6F-573483F2F719}" type="datetimeFigureOut">
              <a:rPr lang="en-GB" smtClean="0"/>
              <a:t>05/09/2023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722703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975" y="457203"/>
            <a:ext cx="3091841" cy="1283677"/>
          </a:xfrm>
        </p:spPr>
        <p:txBody>
          <a:bodyPr anchor="b">
            <a:normAutofit/>
          </a:bodyPr>
          <a:lstStyle>
            <a:lvl1pPr>
              <a:defRPr sz="2400"/>
            </a:lvl1pPr>
          </a:lstStyle>
          <a:p>
            <a:r>
              <a:rPr lang="en-US" dirty="0"/>
              <a:t>Click to edit Master title style</a:t>
            </a:r>
            <a:endParaRPr lang="en-GB" dirty="0"/>
          </a:p>
        </p:txBody>
      </p:sp>
      <p:sp>
        <p:nvSpPr>
          <p:cNvPr id="3" name="Content Placeholder 2"/>
          <p:cNvSpPr>
            <a:spLocks noGrp="1"/>
          </p:cNvSpPr>
          <p:nvPr>
            <p:ph idx="1"/>
          </p:nvPr>
        </p:nvSpPr>
        <p:spPr>
          <a:xfrm>
            <a:off x="3887789" y="988488"/>
            <a:ext cx="4869351" cy="4872567"/>
          </a:xfrm>
        </p:spPr>
        <p:txBody>
          <a:bodyPr>
            <a:normAutofit/>
          </a:bodyPr>
          <a:lstStyle>
            <a:lvl1pPr>
              <a:defRPr sz="1350"/>
            </a:lvl1pPr>
            <a:lvl2pPr>
              <a:defRPr sz="1350"/>
            </a:lvl2pPr>
            <a:lvl3pPr>
              <a:defRPr sz="1350"/>
            </a:lvl3pPr>
            <a:lvl4pPr>
              <a:defRPr sz="1350"/>
            </a:lvl4pPr>
            <a:lvl5pPr>
              <a:defRPr sz="135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87974" y="1863970"/>
            <a:ext cx="3091840" cy="4005548"/>
          </a:xfrm>
        </p:spPr>
        <p:txBody>
          <a:bodyPr>
            <a:normAutofit/>
          </a:bodyPr>
          <a:lstStyle>
            <a:lvl1pPr marL="0" indent="0">
              <a:buNone/>
              <a:defRPr sz="15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78022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9" y="988488"/>
            <a:ext cx="4869351" cy="4872567"/>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GB"/>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
        <p:nvSpPr>
          <p:cNvPr id="8" name="Title 1"/>
          <p:cNvSpPr>
            <a:spLocks noGrp="1"/>
          </p:cNvSpPr>
          <p:nvPr>
            <p:ph type="title"/>
          </p:nvPr>
        </p:nvSpPr>
        <p:spPr>
          <a:xfrm>
            <a:off x="487975" y="457203"/>
            <a:ext cx="3091841" cy="1283677"/>
          </a:xfrm>
        </p:spPr>
        <p:txBody>
          <a:bodyPr anchor="b">
            <a:normAutofit/>
          </a:bodyPr>
          <a:lstStyle>
            <a:lvl1pPr>
              <a:defRPr sz="2400"/>
            </a:lvl1pPr>
          </a:lstStyle>
          <a:p>
            <a:r>
              <a:rPr lang="en-US" dirty="0"/>
              <a:t>Click to edit Master title style</a:t>
            </a:r>
            <a:endParaRPr lang="en-GB" dirty="0"/>
          </a:p>
        </p:txBody>
      </p:sp>
      <p:sp>
        <p:nvSpPr>
          <p:cNvPr id="9" name="Text Placeholder 3"/>
          <p:cNvSpPr>
            <a:spLocks noGrp="1"/>
          </p:cNvSpPr>
          <p:nvPr>
            <p:ph type="body" sz="half" idx="2"/>
          </p:nvPr>
        </p:nvSpPr>
        <p:spPr>
          <a:xfrm>
            <a:off x="487974" y="1863970"/>
            <a:ext cx="3091840" cy="4005548"/>
          </a:xfrm>
        </p:spPr>
        <p:txBody>
          <a:bodyPr>
            <a:normAutofit/>
          </a:bodyPr>
          <a:lstStyle>
            <a:lvl1pPr marL="0" indent="0">
              <a:buNone/>
              <a:defRPr sz="15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Edit Master text styles</a:t>
            </a:r>
          </a:p>
        </p:txBody>
      </p:sp>
    </p:spTree>
    <p:extLst>
      <p:ext uri="{BB962C8B-B14F-4D97-AF65-F5344CB8AC3E}">
        <p14:creationId xmlns:p14="http://schemas.microsoft.com/office/powerpoint/2010/main" val="240608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45653-teamHDFT PP 16_9 ratio Blank-1.jpg"/>
          <p:cNvPicPr>
            <a:picLocks noChangeAspect="1"/>
          </p:cNvPicPr>
          <p:nvPr userDrawn="1"/>
        </p:nvPicPr>
        <p:blipFill rotWithShape="1">
          <a:blip r:embed="rId2">
            <a:extLst>
              <a:ext uri="{28A0092B-C50C-407E-A947-70E740481C1C}">
                <a14:useLocalDpi xmlns:a14="http://schemas.microsoft.com/office/drawing/2010/main"/>
              </a:ext>
            </a:extLst>
          </a:blip>
          <a:srcRect l="12264" t="6245" r="2411" b="5400"/>
          <a:stretch/>
        </p:blipFill>
        <p:spPr>
          <a:xfrm>
            <a:off x="-80010" y="-22860"/>
            <a:ext cx="9304020" cy="6960420"/>
          </a:xfrm>
          <a:prstGeom prst="rect">
            <a:avLst/>
          </a:prstGeom>
        </p:spPr>
      </p:pic>
      <p:sp>
        <p:nvSpPr>
          <p:cNvPr id="2" name="Title 1"/>
          <p:cNvSpPr>
            <a:spLocks noGrp="1"/>
          </p:cNvSpPr>
          <p:nvPr>
            <p:ph type="ctrTitle"/>
          </p:nvPr>
        </p:nvSpPr>
        <p:spPr>
          <a:xfrm>
            <a:off x="1872762" y="2991216"/>
            <a:ext cx="6128239" cy="518219"/>
          </a:xfrm>
          <a:noFill/>
        </p:spPr>
        <p:txBody>
          <a:bodyPr wrap="square" rtlCol="0">
            <a:spAutoFit/>
          </a:bodyPr>
          <a:lstStyle>
            <a:lvl1pPr>
              <a:defRPr lang="en-GB" sz="3075" dirty="0">
                <a:ea typeface="+mn-ea"/>
                <a:cs typeface="Arial MT Light"/>
              </a:defRPr>
            </a:lvl1pPr>
          </a:lstStyle>
          <a:p>
            <a:pPr marL="0" lvl="0" defTabSz="342900"/>
            <a:r>
              <a:rPr lang="en-US" dirty="0"/>
              <a:t>Click to edit Master title style</a:t>
            </a:r>
            <a:endParaRPr lang="en-GB" dirty="0"/>
          </a:p>
        </p:txBody>
      </p:sp>
      <p:sp>
        <p:nvSpPr>
          <p:cNvPr id="3" name="Subtitle 2"/>
          <p:cNvSpPr>
            <a:spLocks noGrp="1"/>
          </p:cNvSpPr>
          <p:nvPr>
            <p:ph type="subTitle" idx="1"/>
          </p:nvPr>
        </p:nvSpPr>
        <p:spPr>
          <a:xfrm>
            <a:off x="1872760" y="3602571"/>
            <a:ext cx="6128240" cy="1655233"/>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21865" y="274037"/>
            <a:ext cx="1897592" cy="690233"/>
          </a:xfrm>
          <a:prstGeom prst="rect">
            <a:avLst/>
          </a:prstGeom>
        </p:spPr>
      </p:pic>
    </p:spTree>
    <p:extLst>
      <p:ext uri="{BB962C8B-B14F-4D97-AF65-F5344CB8AC3E}">
        <p14:creationId xmlns:p14="http://schemas.microsoft.com/office/powerpoint/2010/main" val="161304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3" name="Picture 12" descr="45653-teamHDFT PP 16_9 ratio Blank-1.jpg"/>
          <p:cNvPicPr>
            <a:picLocks noChangeAspect="1"/>
          </p:cNvPicPr>
          <p:nvPr userDrawn="1"/>
        </p:nvPicPr>
        <p:blipFill rotWithShape="1">
          <a:blip r:embed="rId2">
            <a:extLst>
              <a:ext uri="{28A0092B-C50C-407E-A947-70E740481C1C}">
                <a14:useLocalDpi xmlns:a14="http://schemas.microsoft.com/office/drawing/2010/main"/>
              </a:ext>
            </a:extLst>
          </a:blip>
          <a:srcRect l="12264" t="6245" r="2411" b="5400"/>
          <a:stretch/>
        </p:blipFill>
        <p:spPr>
          <a:xfrm>
            <a:off x="-80010" y="-22860"/>
            <a:ext cx="9304020" cy="6960420"/>
          </a:xfrm>
          <a:prstGeom prst="rect">
            <a:avLst/>
          </a:prstGeom>
        </p:spPr>
      </p:pic>
      <p:pic>
        <p:nvPicPr>
          <p:cNvPr id="11" name="Picture 10" descr="45653-teamHDFT PP 16_9 ratio Blank-2.jpg"/>
          <p:cNvPicPr>
            <a:picLocks noChangeAspect="1"/>
          </p:cNvPicPr>
          <p:nvPr userDrawn="1"/>
        </p:nvPicPr>
        <p:blipFill rotWithShape="1">
          <a:blip r:embed="rId3">
            <a:extLst>
              <a:ext uri="{28A0092B-C50C-407E-A947-70E740481C1C}">
                <a14:useLocalDpi xmlns:a14="http://schemas.microsoft.com/office/drawing/2010/main"/>
              </a:ext>
            </a:extLst>
          </a:blip>
          <a:srcRect l="41704" t="7250" b="-4392"/>
          <a:stretch/>
        </p:blipFill>
        <p:spPr>
          <a:xfrm>
            <a:off x="2950350" y="1280160"/>
            <a:ext cx="6273660" cy="5988863"/>
          </a:xfrm>
          <a:prstGeom prst="rect">
            <a:avLst/>
          </a:prstGeom>
        </p:spPr>
      </p:pic>
      <p:sp>
        <p:nvSpPr>
          <p:cNvPr id="2" name="Title 1"/>
          <p:cNvSpPr>
            <a:spLocks noGrp="1"/>
          </p:cNvSpPr>
          <p:nvPr>
            <p:ph type="ctrTitle"/>
          </p:nvPr>
        </p:nvSpPr>
        <p:spPr>
          <a:xfrm>
            <a:off x="804496" y="2429798"/>
            <a:ext cx="4242290" cy="424732"/>
          </a:xfrm>
          <a:noFill/>
        </p:spPr>
        <p:txBody>
          <a:bodyPr wrap="square" rtlCol="0">
            <a:spAutoFit/>
          </a:bodyPr>
          <a:lstStyle>
            <a:lvl1pPr>
              <a:defRPr lang="en-GB" sz="2400" dirty="0">
                <a:ea typeface="+mn-ea"/>
                <a:cs typeface="Arial MT Light"/>
              </a:defRPr>
            </a:lvl1pPr>
          </a:lstStyle>
          <a:p>
            <a:pPr marL="0" lvl="0" defTabSz="342900"/>
            <a:r>
              <a:rPr lang="en-US" dirty="0"/>
              <a:t>Click to edit Master title style</a:t>
            </a:r>
            <a:endParaRPr lang="en-GB" dirty="0"/>
          </a:p>
        </p:txBody>
      </p:sp>
      <p:sp>
        <p:nvSpPr>
          <p:cNvPr id="3" name="Subtitle 2"/>
          <p:cNvSpPr>
            <a:spLocks noGrp="1"/>
          </p:cNvSpPr>
          <p:nvPr>
            <p:ph type="subTitle" idx="1"/>
          </p:nvPr>
        </p:nvSpPr>
        <p:spPr>
          <a:xfrm>
            <a:off x="804496" y="2968531"/>
            <a:ext cx="4242290" cy="1655233"/>
          </a:xfrm>
        </p:spPr>
        <p:txBody>
          <a:bodyPr>
            <a:normAutofit/>
          </a:bodyPr>
          <a:lstStyle>
            <a:lvl1pPr marL="0" indent="0" algn="l">
              <a:buNone/>
              <a:defRPr sz="15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21865" y="274037"/>
            <a:ext cx="1897592" cy="690233"/>
          </a:xfrm>
          <a:prstGeom prst="rect">
            <a:avLst/>
          </a:prstGeom>
        </p:spPr>
      </p:pic>
    </p:spTree>
    <p:extLst>
      <p:ext uri="{BB962C8B-B14F-4D97-AF65-F5344CB8AC3E}">
        <p14:creationId xmlns:p14="http://schemas.microsoft.com/office/powerpoint/2010/main" val="4128348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593980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270"/>
            <a:ext cx="7886700" cy="2123179"/>
          </a:xfrm>
        </p:spPr>
        <p:txBody>
          <a:bodyPr anchor="b">
            <a:normAutofit/>
          </a:bodyPr>
          <a:lstStyle>
            <a:lvl1pPr>
              <a:defRPr sz="4500"/>
            </a:lvl1pPr>
          </a:lstStyle>
          <a:p>
            <a:r>
              <a:rPr lang="en-US" dirty="0"/>
              <a:t>Click to edit Master title style</a:t>
            </a:r>
            <a:endParaRPr lang="en-GB" dirty="0"/>
          </a:p>
        </p:txBody>
      </p:sp>
      <p:sp>
        <p:nvSpPr>
          <p:cNvPr id="3" name="Text Placeholder 2"/>
          <p:cNvSpPr>
            <a:spLocks noGrp="1"/>
          </p:cNvSpPr>
          <p:nvPr>
            <p:ph type="body" idx="1"/>
          </p:nvPr>
        </p:nvSpPr>
        <p:spPr>
          <a:xfrm>
            <a:off x="623888" y="3833449"/>
            <a:ext cx="7886700" cy="150071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586513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3658" y="857249"/>
            <a:ext cx="8284572" cy="684227"/>
          </a:xfrm>
        </p:spPr>
        <p:txBody>
          <a:bodyPr/>
          <a:lstStyle/>
          <a:p>
            <a:r>
              <a:rPr lang="en-US"/>
              <a:t>Click to edit Master title style</a:t>
            </a:r>
            <a:endParaRPr lang="en-GB"/>
          </a:p>
        </p:txBody>
      </p:sp>
      <p:sp>
        <p:nvSpPr>
          <p:cNvPr id="3" name="Content Placeholder 2"/>
          <p:cNvSpPr>
            <a:spLocks noGrp="1"/>
          </p:cNvSpPr>
          <p:nvPr>
            <p:ph sz="half" idx="1"/>
          </p:nvPr>
        </p:nvSpPr>
        <p:spPr>
          <a:xfrm>
            <a:off x="413658" y="1794511"/>
            <a:ext cx="4082142" cy="43819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794511"/>
            <a:ext cx="4050030" cy="43819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595773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1028700"/>
            <a:ext cx="7886700" cy="639659"/>
          </a:xfrm>
        </p:spPr>
        <p:txBody>
          <a:bodyPr/>
          <a:lstStyle/>
          <a:p>
            <a:r>
              <a:rPr lang="en-US"/>
              <a:t>Click to edit Master title style</a:t>
            </a:r>
            <a:endParaRPr lang="en-GB"/>
          </a:p>
        </p:txBody>
      </p:sp>
      <p:sp>
        <p:nvSpPr>
          <p:cNvPr id="3" name="Text Placeholder 2"/>
          <p:cNvSpPr>
            <a:spLocks noGrp="1"/>
          </p:cNvSpPr>
          <p:nvPr>
            <p:ph type="body" idx="1"/>
          </p:nvPr>
        </p:nvSpPr>
        <p:spPr>
          <a:xfrm>
            <a:off x="630239" y="1680634"/>
            <a:ext cx="3868737" cy="82550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30239" y="2506133"/>
            <a:ext cx="386873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0634"/>
            <a:ext cx="3887788" cy="82550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6133"/>
            <a:ext cx="3887788"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4075DF-EBAA-4E03-BA6F-573483F2F719}" type="datetimeFigureOut">
              <a:rPr lang="en-GB" smtClean="0"/>
              <a:t>05/09/2023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855962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3657" y="411197"/>
            <a:ext cx="5166000" cy="980654"/>
          </a:xfrm>
        </p:spPr>
        <p:txBody>
          <a:bodyPr/>
          <a:lstStyle>
            <a:lvl1pPr>
              <a:defRPr sz="2400" b="0">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C34075DF-EBAA-4E03-BA6F-573483F2F719}"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EE2BF7-33AC-49C2-8DDA-5F69E50A998D}" type="slidenum">
              <a:rPr lang="en-GB" smtClean="0"/>
              <a:t>‹#›</a:t>
            </a:fld>
            <a:endParaRPr lang="en-GB"/>
          </a:p>
        </p:txBody>
      </p:sp>
      <p:sp>
        <p:nvSpPr>
          <p:cNvPr id="6" name="Rectangle 5"/>
          <p:cNvSpPr/>
          <p:nvPr userDrawn="1"/>
        </p:nvSpPr>
        <p:spPr>
          <a:xfrm flipV="1">
            <a:off x="413658" y="1346135"/>
            <a:ext cx="8356670" cy="45719"/>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79964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125794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075DF-EBAA-4E03-BA6F-573483F2F719}" type="datetimeFigureOut">
              <a:rPr lang="en-GB" smtClean="0"/>
              <a:t>05/09/2023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4021423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975" y="857250"/>
            <a:ext cx="3091841" cy="883630"/>
          </a:xfrm>
        </p:spPr>
        <p:txBody>
          <a:bodyPr anchor="b">
            <a:normAutofit/>
          </a:bodyPr>
          <a:lstStyle>
            <a:lvl1pPr>
              <a:defRPr sz="2400"/>
            </a:lvl1pPr>
          </a:lstStyle>
          <a:p>
            <a:r>
              <a:rPr lang="en-US" dirty="0"/>
              <a:t>Click to edit Master title style</a:t>
            </a:r>
            <a:endParaRPr lang="en-GB" dirty="0"/>
          </a:p>
        </p:txBody>
      </p:sp>
      <p:sp>
        <p:nvSpPr>
          <p:cNvPr id="3" name="Content Placeholder 2"/>
          <p:cNvSpPr>
            <a:spLocks noGrp="1"/>
          </p:cNvSpPr>
          <p:nvPr>
            <p:ph idx="1"/>
          </p:nvPr>
        </p:nvSpPr>
        <p:spPr>
          <a:xfrm>
            <a:off x="3887789" y="1120140"/>
            <a:ext cx="4869351" cy="4740915"/>
          </a:xfrm>
        </p:spPr>
        <p:txBody>
          <a:bodyPr>
            <a:normAutofit/>
          </a:bodyPr>
          <a:lstStyle>
            <a:lvl1pPr>
              <a:defRPr sz="1350"/>
            </a:lvl1pPr>
            <a:lvl2pPr>
              <a:defRPr sz="1350"/>
            </a:lvl2pPr>
            <a:lvl3pPr>
              <a:defRPr sz="1350"/>
            </a:lvl3pPr>
            <a:lvl4pPr>
              <a:defRPr sz="1350"/>
            </a:lvl4pPr>
            <a:lvl5pPr>
              <a:defRPr sz="135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87974" y="1863970"/>
            <a:ext cx="3091840" cy="4005548"/>
          </a:xfrm>
        </p:spPr>
        <p:txBody>
          <a:bodyPr>
            <a:normAutofit/>
          </a:bodyPr>
          <a:lstStyle>
            <a:lvl1pPr marL="0" indent="0">
              <a:buNone/>
              <a:defRPr sz="15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2671805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9" y="1143000"/>
            <a:ext cx="4869351" cy="4718055"/>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GB"/>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
        <p:nvSpPr>
          <p:cNvPr id="8" name="Title 1"/>
          <p:cNvSpPr>
            <a:spLocks noGrp="1"/>
          </p:cNvSpPr>
          <p:nvPr>
            <p:ph type="title"/>
          </p:nvPr>
        </p:nvSpPr>
        <p:spPr>
          <a:xfrm>
            <a:off x="487975" y="457203"/>
            <a:ext cx="3091841" cy="1283677"/>
          </a:xfrm>
        </p:spPr>
        <p:txBody>
          <a:bodyPr anchor="b">
            <a:normAutofit/>
          </a:bodyPr>
          <a:lstStyle>
            <a:lvl1pPr>
              <a:defRPr sz="2400"/>
            </a:lvl1pPr>
          </a:lstStyle>
          <a:p>
            <a:r>
              <a:rPr lang="en-US" dirty="0"/>
              <a:t>Click to edit Master title style</a:t>
            </a:r>
            <a:endParaRPr lang="en-GB" dirty="0"/>
          </a:p>
        </p:txBody>
      </p:sp>
      <p:sp>
        <p:nvSpPr>
          <p:cNvPr id="9" name="Text Placeholder 3"/>
          <p:cNvSpPr>
            <a:spLocks noGrp="1"/>
          </p:cNvSpPr>
          <p:nvPr>
            <p:ph type="body" sz="half" idx="2"/>
          </p:nvPr>
        </p:nvSpPr>
        <p:spPr>
          <a:xfrm>
            <a:off x="487974" y="1863970"/>
            <a:ext cx="3091840" cy="4005548"/>
          </a:xfrm>
        </p:spPr>
        <p:txBody>
          <a:bodyPr>
            <a:normAutofit/>
          </a:bodyPr>
          <a:lstStyle>
            <a:lvl1pPr marL="0" indent="0">
              <a:buNone/>
              <a:defRPr sz="15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Edit Master text styles</a:t>
            </a:r>
          </a:p>
        </p:txBody>
      </p:sp>
    </p:spTree>
    <p:extLst>
      <p:ext uri="{BB962C8B-B14F-4D97-AF65-F5344CB8AC3E}">
        <p14:creationId xmlns:p14="http://schemas.microsoft.com/office/powerpoint/2010/main" val="96958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270"/>
            <a:ext cx="7886700" cy="2123179"/>
          </a:xfrm>
        </p:spPr>
        <p:txBody>
          <a:bodyPr anchor="b">
            <a:normAutofit/>
          </a:bodyPr>
          <a:lstStyle>
            <a:lvl1pPr>
              <a:defRPr sz="4500"/>
            </a:lvl1pPr>
          </a:lstStyle>
          <a:p>
            <a:r>
              <a:rPr lang="en-US" dirty="0"/>
              <a:t>Click to edit Master title style</a:t>
            </a:r>
            <a:endParaRPr lang="en-GB" dirty="0"/>
          </a:p>
        </p:txBody>
      </p:sp>
      <p:sp>
        <p:nvSpPr>
          <p:cNvPr id="3" name="Text Placeholder 2"/>
          <p:cNvSpPr>
            <a:spLocks noGrp="1"/>
          </p:cNvSpPr>
          <p:nvPr>
            <p:ph type="body" idx="1"/>
          </p:nvPr>
        </p:nvSpPr>
        <p:spPr>
          <a:xfrm>
            <a:off x="623888" y="3833449"/>
            <a:ext cx="7886700" cy="150071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4075DF-EBAA-4E03-BA6F-573483F2F719}"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213787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13657" y="1746675"/>
            <a:ext cx="4082143" cy="43497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199" y="1746675"/>
            <a:ext cx="4071257"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4075DF-EBAA-4E03-BA6F-573483F2F719}"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98152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6186"/>
            <a:ext cx="7886700" cy="1325033"/>
          </a:xfrm>
        </p:spPr>
        <p:txBody>
          <a:bodyPr/>
          <a:lstStyle/>
          <a:p>
            <a:r>
              <a:rPr lang="en-US"/>
              <a:t>Click to edit Master title style</a:t>
            </a:r>
            <a:endParaRPr lang="en-GB"/>
          </a:p>
        </p:txBody>
      </p:sp>
      <p:sp>
        <p:nvSpPr>
          <p:cNvPr id="3" name="Text Placeholder 2"/>
          <p:cNvSpPr>
            <a:spLocks noGrp="1"/>
          </p:cNvSpPr>
          <p:nvPr>
            <p:ph type="body" idx="1"/>
          </p:nvPr>
        </p:nvSpPr>
        <p:spPr>
          <a:xfrm>
            <a:off x="630239" y="1680634"/>
            <a:ext cx="3868737" cy="82550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30239" y="2506133"/>
            <a:ext cx="386873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0634"/>
            <a:ext cx="3887788" cy="82550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6133"/>
            <a:ext cx="3887788"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4075DF-EBAA-4E03-BA6F-573483F2F719}" type="datetimeFigureOut">
              <a:rPr lang="en-GB" smtClean="0"/>
              <a:t>05/09/2023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652400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3657" y="182597"/>
            <a:ext cx="5166000" cy="980654"/>
          </a:xfrm>
        </p:spPr>
        <p:txBody>
          <a:bodyPr/>
          <a:lstStyle>
            <a:lvl1pPr>
              <a:defRPr sz="2400" b="0">
                <a:latin typeface="+mj-lt"/>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C34075DF-EBAA-4E03-BA6F-573483F2F719}"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EE2BF7-33AC-49C2-8DDA-5F69E50A998D}" type="slidenum">
              <a:rPr lang="en-GB" smtClean="0"/>
              <a:t>‹#›</a:t>
            </a:fld>
            <a:endParaRPr lang="en-GB"/>
          </a:p>
        </p:txBody>
      </p:sp>
      <p:sp>
        <p:nvSpPr>
          <p:cNvPr id="6" name="Rectangle 5"/>
          <p:cNvSpPr/>
          <p:nvPr userDrawn="1"/>
        </p:nvSpPr>
        <p:spPr>
          <a:xfrm flipV="1">
            <a:off x="413658" y="1117535"/>
            <a:ext cx="8356670" cy="45719"/>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22251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7" name="Rectangle 6"/>
          <p:cNvSpPr/>
          <p:nvPr userDrawn="1"/>
        </p:nvSpPr>
        <p:spPr>
          <a:xfrm>
            <a:off x="-118697" y="-123092"/>
            <a:ext cx="9429750" cy="71393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Date Placeholder 2"/>
          <p:cNvSpPr>
            <a:spLocks noGrp="1"/>
          </p:cNvSpPr>
          <p:nvPr>
            <p:ph type="dt" sz="half" idx="10"/>
          </p:nvPr>
        </p:nvSpPr>
        <p:spPr/>
        <p:txBody>
          <a:bodyPr/>
          <a:lstStyle/>
          <a:p>
            <a:fld id="{C34075DF-EBAA-4E03-BA6F-573483F2F719}"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425176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075DF-EBAA-4E03-BA6F-573483F2F719}" type="datetimeFigureOut">
              <a:rPr lang="en-GB" smtClean="0"/>
              <a:t>05/09/2023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EE2BF7-33AC-49C2-8DDA-5F69E50A998D}" type="slidenum">
              <a:rPr lang="en-GB" smtClean="0"/>
              <a:t>‹#›</a:t>
            </a:fld>
            <a:endParaRPr lang="en-GB"/>
          </a:p>
        </p:txBody>
      </p:sp>
    </p:spTree>
    <p:extLst>
      <p:ext uri="{BB962C8B-B14F-4D97-AF65-F5344CB8AC3E}">
        <p14:creationId xmlns:p14="http://schemas.microsoft.com/office/powerpoint/2010/main" val="3199159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45653-teamHDFT PP 16_9 ratio Blank-4.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4"/>
            <a:ext cx="9193884" cy="6901543"/>
          </a:xfrm>
          <a:prstGeom prst="rect">
            <a:avLst/>
          </a:prstGeom>
        </p:spPr>
      </p:pic>
      <p:sp>
        <p:nvSpPr>
          <p:cNvPr id="2" name="Title Placeholder 1"/>
          <p:cNvSpPr>
            <a:spLocks noGrp="1"/>
          </p:cNvSpPr>
          <p:nvPr>
            <p:ph type="title"/>
          </p:nvPr>
        </p:nvSpPr>
        <p:spPr>
          <a:xfrm>
            <a:off x="413657" y="770597"/>
            <a:ext cx="8305800" cy="588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413657" y="1538518"/>
            <a:ext cx="8305800" cy="46379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4"/>
            <a:ext cx="20574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C34075DF-EBAA-4E03-BA6F-573483F2F719}" type="datetimeFigureOut">
              <a:rPr lang="en-GB" smtClean="0"/>
              <a:t>05/09/2023</a:t>
            </a:fld>
            <a:endParaRPr lang="en-GB"/>
          </a:p>
        </p:txBody>
      </p:sp>
      <p:sp>
        <p:nvSpPr>
          <p:cNvPr id="5" name="Footer Placeholder 4"/>
          <p:cNvSpPr>
            <a:spLocks noGrp="1"/>
          </p:cNvSpPr>
          <p:nvPr>
            <p:ph type="ftr" sz="quarter" idx="3"/>
          </p:nvPr>
        </p:nvSpPr>
        <p:spPr>
          <a:xfrm>
            <a:off x="3028950" y="6356354"/>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4"/>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70EE2BF7-33AC-49C2-8DDA-5F69E50A998D}" type="slidenum">
              <a:rPr lang="en-GB" smtClean="0"/>
              <a:t>‹#›</a:t>
            </a:fld>
            <a:endParaRPr lang="en-GB"/>
          </a:p>
        </p:txBody>
      </p:sp>
      <p:pic>
        <p:nvPicPr>
          <p:cNvPr id="10" name="Picture 9" descr="teamHDFT PP logos.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631681" y="190802"/>
            <a:ext cx="4246211" cy="579795"/>
          </a:xfrm>
          <a:prstGeom prst="rect">
            <a:avLst/>
          </a:prstGeom>
        </p:spPr>
      </p:pic>
    </p:spTree>
    <p:extLst>
      <p:ext uri="{BB962C8B-B14F-4D97-AF65-F5344CB8AC3E}">
        <p14:creationId xmlns:p14="http://schemas.microsoft.com/office/powerpoint/2010/main" val="3050959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94" r:id="rId8"/>
    <p:sldLayoutId id="2147483667" r:id="rId9"/>
    <p:sldLayoutId id="2147483668" r:id="rId10"/>
    <p:sldLayoutId id="2147483669" r:id="rId11"/>
  </p:sldLayoutIdLst>
  <p:txStyles>
    <p:titleStyle>
      <a:lvl1pPr algn="l" defTabSz="914378" rtl="0" eaLnBrk="1" latinLnBrk="0" hangingPunct="1">
        <a:lnSpc>
          <a:spcPct val="90000"/>
        </a:lnSpc>
        <a:spcBef>
          <a:spcPct val="0"/>
        </a:spcBef>
        <a:buNone/>
        <a:defRPr sz="2800" kern="1200">
          <a:solidFill>
            <a:srgbClr val="2D4789"/>
          </a:solidFill>
          <a:latin typeface="Arial MT Ligh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46077" indent="-174621"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719120" indent="-185733"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92153" indent="-17303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77886" indent="-185733"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45653-teamHDFT PP 16_9 ratio Blank-4.jp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4"/>
            <a:ext cx="9193884" cy="6901543"/>
          </a:xfrm>
          <a:prstGeom prst="rect">
            <a:avLst/>
          </a:prstGeom>
        </p:spPr>
      </p:pic>
      <p:sp>
        <p:nvSpPr>
          <p:cNvPr id="2" name="Title Placeholder 1"/>
          <p:cNvSpPr>
            <a:spLocks noGrp="1"/>
          </p:cNvSpPr>
          <p:nvPr>
            <p:ph type="title"/>
          </p:nvPr>
        </p:nvSpPr>
        <p:spPr>
          <a:xfrm>
            <a:off x="413657" y="765809"/>
            <a:ext cx="5166000" cy="627077"/>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413657" y="1538518"/>
            <a:ext cx="8305800" cy="46379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4"/>
            <a:ext cx="20574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C34075DF-EBAA-4E03-BA6F-573483F2F719}" type="datetimeFigureOut">
              <a:rPr lang="en-GB" smtClean="0"/>
              <a:t>05/09/2023</a:t>
            </a:fld>
            <a:endParaRPr lang="en-GB"/>
          </a:p>
        </p:txBody>
      </p:sp>
      <p:sp>
        <p:nvSpPr>
          <p:cNvPr id="5" name="Footer Placeholder 4"/>
          <p:cNvSpPr>
            <a:spLocks noGrp="1"/>
          </p:cNvSpPr>
          <p:nvPr>
            <p:ph type="ftr" sz="quarter" idx="3"/>
          </p:nvPr>
        </p:nvSpPr>
        <p:spPr>
          <a:xfrm>
            <a:off x="3028950" y="6356354"/>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4"/>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70EE2BF7-33AC-49C2-8DDA-5F69E50A998D}" type="slidenum">
              <a:rPr lang="en-GB" smtClean="0"/>
              <a:t>‹#›</a:t>
            </a:fld>
            <a:endParaRPr lang="en-GB"/>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75139" y="282955"/>
            <a:ext cx="3444318" cy="654305"/>
          </a:xfrm>
          <a:prstGeom prst="rect">
            <a:avLst/>
          </a:prstGeom>
        </p:spPr>
      </p:pic>
    </p:spTree>
    <p:extLst>
      <p:ext uri="{BB962C8B-B14F-4D97-AF65-F5344CB8AC3E}">
        <p14:creationId xmlns:p14="http://schemas.microsoft.com/office/powerpoint/2010/main" val="1901509178"/>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378" rtl="0" eaLnBrk="1" latinLnBrk="0" hangingPunct="1">
        <a:lnSpc>
          <a:spcPct val="90000"/>
        </a:lnSpc>
        <a:spcBef>
          <a:spcPct val="0"/>
        </a:spcBef>
        <a:buNone/>
        <a:defRPr sz="2800" kern="1200">
          <a:solidFill>
            <a:srgbClr val="2D4789"/>
          </a:solidFill>
          <a:latin typeface="Arial MT Ligh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46077" indent="-174621"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719120" indent="-185733"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92153" indent="-17303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77886" indent="-185733"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45653-teamHDFT PP 16_9 ratio Blank-4.jp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0" y="4"/>
            <a:ext cx="9193884" cy="6901543"/>
          </a:xfrm>
          <a:prstGeom prst="rect">
            <a:avLst/>
          </a:prstGeom>
        </p:spPr>
      </p:pic>
      <p:sp>
        <p:nvSpPr>
          <p:cNvPr id="2" name="Title Placeholder 1"/>
          <p:cNvSpPr>
            <a:spLocks noGrp="1"/>
          </p:cNvSpPr>
          <p:nvPr>
            <p:ph type="title"/>
          </p:nvPr>
        </p:nvSpPr>
        <p:spPr>
          <a:xfrm>
            <a:off x="413658" y="834389"/>
            <a:ext cx="6813620" cy="684227"/>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413657" y="1577340"/>
            <a:ext cx="8305800" cy="459909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4"/>
            <a:ext cx="20574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C34075DF-EBAA-4E03-BA6F-573483F2F719}" type="datetimeFigureOut">
              <a:rPr lang="en-GB" smtClean="0"/>
              <a:t>05/09/2023</a:t>
            </a:fld>
            <a:endParaRPr lang="en-GB"/>
          </a:p>
        </p:txBody>
      </p:sp>
      <p:sp>
        <p:nvSpPr>
          <p:cNvPr id="5" name="Footer Placeholder 4"/>
          <p:cNvSpPr>
            <a:spLocks noGrp="1"/>
          </p:cNvSpPr>
          <p:nvPr>
            <p:ph type="ftr" sz="quarter" idx="3"/>
          </p:nvPr>
        </p:nvSpPr>
        <p:spPr>
          <a:xfrm>
            <a:off x="3028950" y="6356354"/>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4"/>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70EE2BF7-33AC-49C2-8DDA-5F69E50A998D}" type="slidenum">
              <a:rPr lang="en-GB" smtClean="0"/>
              <a:t>‹#›</a:t>
            </a:fld>
            <a:endParaRPr lang="en-GB"/>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821865" y="274037"/>
            <a:ext cx="1897592" cy="690233"/>
          </a:xfrm>
          <a:prstGeom prst="rect">
            <a:avLst/>
          </a:prstGeom>
        </p:spPr>
      </p:pic>
    </p:spTree>
    <p:extLst>
      <p:ext uri="{BB962C8B-B14F-4D97-AF65-F5344CB8AC3E}">
        <p14:creationId xmlns:p14="http://schemas.microsoft.com/office/powerpoint/2010/main" val="3977276735"/>
      </p:ext>
    </p:extLst>
  </p:cSld>
  <p:clrMap bg1="lt1" tx1="dk1" bg2="lt2" tx2="dk2" accent1="accent1" accent2="accent2" accent3="accent3" accent4="accent4" accent5="accent5" accent6="accent6" hlink="hlink" folHlink="folHlink"/>
  <p:sldLayoutIdLst>
    <p:sldLayoutId id="2147483678" r:id="rId1"/>
    <p:sldLayoutId id="2147483712"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378" rtl="0" eaLnBrk="1" latinLnBrk="0" hangingPunct="1">
        <a:lnSpc>
          <a:spcPct val="90000"/>
        </a:lnSpc>
        <a:spcBef>
          <a:spcPct val="0"/>
        </a:spcBef>
        <a:buNone/>
        <a:defRPr sz="2800" kern="1200">
          <a:solidFill>
            <a:srgbClr val="2D4789"/>
          </a:solidFill>
          <a:latin typeface="Arial MT Ligh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46077" indent="-174621"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719120" indent="-185733"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92153" indent="-17303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77886" indent="-185733"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https://www.hdft.nhs.uk/services/childrens-services/specialist-childrens-services/autism-assessment/" TargetMode="Externa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slide" Target="slide7.xml"/><Relationship Id="rId11" Type="http://schemas.openxmlformats.org/officeDocument/2006/relationships/image" Target="../media/image12.png"/><Relationship Id="rId5" Type="http://schemas.openxmlformats.org/officeDocument/2006/relationships/notesSlide" Target="../notesSlides/notesSlide2.xml"/><Relationship Id="rId10" Type="http://schemas.openxmlformats.org/officeDocument/2006/relationships/image" Target="../media/image11.png"/><Relationship Id="rId4" Type="http://schemas.openxmlformats.org/officeDocument/2006/relationships/slideLayout" Target="../slideLayouts/slideLayout3.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m4a"/><Relationship Id="rId7" Type="http://schemas.openxmlformats.org/officeDocument/2006/relationships/image" Target="../media/image1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notesSlide" Target="../notesSlides/notesSlide3.xml"/><Relationship Id="rId10" Type="http://schemas.openxmlformats.org/officeDocument/2006/relationships/hyperlink" Target="https://www.hdft.nhs.uk/services/childrens-services/specialist-childrens-services/autism-assessment" TargetMode="External"/><Relationship Id="rId4" Type="http://schemas.openxmlformats.org/officeDocument/2006/relationships/slideLayout" Target="../slideLayouts/slideLayout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m4a"/><Relationship Id="rId7" Type="http://schemas.openxmlformats.org/officeDocument/2006/relationships/image" Target="../media/image19.png"/><Relationship Id="rId12"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4.xml"/><Relationship Id="rId10" Type="http://schemas.openxmlformats.org/officeDocument/2006/relationships/image" Target="../media/image22.png"/><Relationship Id="rId4" Type="http://schemas.openxmlformats.org/officeDocument/2006/relationships/slideLayout" Target="../slideLayouts/slideLayout3.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5.m4a"/><Relationship Id="rId7" Type="http://schemas.openxmlformats.org/officeDocument/2006/relationships/image" Target="../media/image24.jpeg"/><Relationship Id="rId12"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https://inourplace.co.uk/" TargetMode="External"/><Relationship Id="rId11" Type="http://schemas.openxmlformats.org/officeDocument/2006/relationships/image" Target="../media/image27.png"/><Relationship Id="rId5" Type="http://schemas.openxmlformats.org/officeDocument/2006/relationships/notesSlide" Target="../notesSlides/notesSlide5.xml"/><Relationship Id="rId10" Type="http://schemas.openxmlformats.org/officeDocument/2006/relationships/image" Target="../media/image26.png"/><Relationship Id="rId4" Type="http://schemas.openxmlformats.org/officeDocument/2006/relationships/slideLayout" Target="../slideLayouts/slideLayout3.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hyperlink" Target="https://www.hdft.nhs.uk/services/childrens-services/specialist-childrens-services/autism-assessment/" TargetMode="External"/><Relationship Id="rId3" Type="http://schemas.openxmlformats.org/officeDocument/2006/relationships/audio" Target="../media/media6.m4a"/><Relationship Id="rId7" Type="http://schemas.openxmlformats.org/officeDocument/2006/relationships/image" Target="../media/image29.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notesSlide" Target="../notesSlides/notesSlide6.xml"/><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76278" y="3247818"/>
            <a:ext cx="5696665" cy="1255728"/>
          </a:xfrm>
          <a:prstGeom prst="rect">
            <a:avLst/>
          </a:prstGeom>
          <a:noFill/>
        </p:spPr>
        <p:txBody>
          <a:bodyPr vert="horz" wrap="square" lIns="91440" tIns="45720" rIns="91440" bIns="45720" rtlCol="0" anchor="b">
            <a:spAutoFit/>
          </a:bodyPr>
          <a:lstStyle>
            <a:lvl1pPr algn="l" defTabSz="914378" rtl="0" eaLnBrk="1" latinLnBrk="0" hangingPunct="1">
              <a:lnSpc>
                <a:spcPct val="90000"/>
              </a:lnSpc>
              <a:spcBef>
                <a:spcPct val="0"/>
              </a:spcBef>
              <a:buNone/>
              <a:defRPr lang="en-GB" sz="3075" kern="1200" dirty="0">
                <a:solidFill>
                  <a:srgbClr val="2D4789"/>
                </a:solidFill>
                <a:latin typeface="Arial MT Light"/>
                <a:ea typeface="+mn-ea"/>
                <a:cs typeface="Arial MT Light"/>
              </a:defRPr>
            </a:lvl1pPr>
          </a:lstStyle>
          <a:p>
            <a:pPr algn="ctr"/>
            <a:r>
              <a:rPr lang="en-GB" sz="2800" b="1" dirty="0"/>
              <a:t>Update on service changes: </a:t>
            </a:r>
            <a:r>
              <a:rPr lang="en-GB" sz="2800" b="1" dirty="0">
                <a:highlight>
                  <a:srgbClr val="FFFF00"/>
                </a:highlight>
              </a:rPr>
              <a:t>Please watch using slide show for audio narration</a:t>
            </a:r>
            <a:endParaRPr lang="en-GB" sz="2800" dirty="0">
              <a:highlight>
                <a:srgbClr val="FFFF00"/>
              </a:highlight>
            </a:endParaRPr>
          </a:p>
        </p:txBody>
      </p:sp>
      <p:sp>
        <p:nvSpPr>
          <p:cNvPr id="5" name="Subtitle 2"/>
          <p:cNvSpPr txBox="1">
            <a:spLocks/>
          </p:cNvSpPr>
          <p:nvPr/>
        </p:nvSpPr>
        <p:spPr>
          <a:xfrm>
            <a:off x="1571057" y="1677538"/>
            <a:ext cx="6418029" cy="1683788"/>
          </a:xfrm>
          <a:prstGeom prst="rect">
            <a:avLst/>
          </a:prstGeom>
        </p:spPr>
        <p:txBody>
          <a:bodyPr vert="horz" lIns="91440" tIns="45720" rIns="91440" bIns="45720" rtlCol="0">
            <a:normAutofit/>
          </a:bodyPr>
          <a:lstStyle>
            <a:lvl1pPr marL="0" indent="0" algn="ctr" defTabSz="914378"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8"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8" indent="0" algn="ctr" defTabSz="914378"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2" indent="0" algn="ctr" defTabSz="91437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600" b="1" dirty="0"/>
              <a:t>Harrogate &amp; Hambleton &amp; Richmondshire Autism Assessment Service</a:t>
            </a:r>
          </a:p>
          <a:p>
            <a:endParaRPr lang="en-GB" dirty="0"/>
          </a:p>
        </p:txBody>
      </p:sp>
      <p:sp>
        <p:nvSpPr>
          <p:cNvPr id="6" name="TextBox 5"/>
          <p:cNvSpPr txBox="1"/>
          <p:nvPr/>
        </p:nvSpPr>
        <p:spPr>
          <a:xfrm>
            <a:off x="1085850" y="4671097"/>
            <a:ext cx="8013700" cy="1200329"/>
          </a:xfrm>
          <a:prstGeom prst="rect">
            <a:avLst/>
          </a:prstGeom>
          <a:noFill/>
        </p:spPr>
        <p:txBody>
          <a:bodyPr wrap="square" rtlCol="0">
            <a:spAutoFit/>
          </a:bodyPr>
          <a:lstStyle/>
          <a:p>
            <a:r>
              <a:rPr lang="en-GB" dirty="0">
                <a:hlinkClick r:id="rId5"/>
              </a:rPr>
              <a:t>Specialist Children’s Services Autism Assessment</a:t>
            </a:r>
            <a:endParaRPr lang="en-GB" dirty="0"/>
          </a:p>
          <a:p>
            <a:endParaRPr lang="en-GB" dirty="0">
              <a:hlinkClick r:id="" action="ppaction://noaction"/>
            </a:endParaRPr>
          </a:p>
          <a:p>
            <a:r>
              <a:rPr lang="en-GB">
                <a:hlinkClick r:id="" action="ppaction://noaction"/>
              </a:rPr>
              <a:t>https://www.hdft.nhs.uk/services/childrens-services/specialist-childrens-services/autism-assessment/</a:t>
            </a:r>
            <a:endParaRPr lang="en-GB" dirty="0"/>
          </a:p>
        </p:txBody>
      </p:sp>
      <p:pic>
        <p:nvPicPr>
          <p:cNvPr id="3" name="Audio 2">
            <a:hlinkClick r:id="" action="ppaction://media"/>
            <a:extLst>
              <a:ext uri="{FF2B5EF4-FFF2-40B4-BE49-F238E27FC236}">
                <a16:creationId xmlns:a16="http://schemas.microsoft.com/office/drawing/2014/main" id="{220E5447-B14F-EE4C-9B9B-D79ED762EB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62925337"/>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F731-E580-C74D-6E7B-CA44412F8355}"/>
              </a:ext>
            </a:extLst>
          </p:cNvPr>
          <p:cNvSpPr>
            <a:spLocks noGrp="1"/>
          </p:cNvSpPr>
          <p:nvPr>
            <p:ph type="title"/>
          </p:nvPr>
        </p:nvSpPr>
        <p:spPr/>
        <p:txBody>
          <a:bodyPr/>
          <a:lstStyle/>
          <a:p>
            <a:pPr algn="ctr"/>
            <a:r>
              <a:rPr lang="en-GB" dirty="0"/>
              <a:t>Previous Pathway</a:t>
            </a:r>
          </a:p>
        </p:txBody>
      </p:sp>
      <p:sp>
        <p:nvSpPr>
          <p:cNvPr id="3" name="TextBox 2"/>
          <p:cNvSpPr txBox="1"/>
          <p:nvPr/>
        </p:nvSpPr>
        <p:spPr>
          <a:xfrm>
            <a:off x="1929384" y="6227064"/>
            <a:ext cx="6629400" cy="369332"/>
          </a:xfrm>
          <a:prstGeom prst="rect">
            <a:avLst/>
          </a:prstGeom>
          <a:noFill/>
        </p:spPr>
        <p:txBody>
          <a:bodyPr wrap="square" rtlCol="0">
            <a:spAutoFit/>
          </a:bodyPr>
          <a:lstStyle/>
          <a:p>
            <a:r>
              <a:rPr lang="en-GB" dirty="0"/>
              <a:t>For the full pathway through the service, see </a:t>
            </a:r>
            <a:r>
              <a:rPr lang="en-GB" dirty="0">
                <a:hlinkClick r:id="rId6" action="ppaction://hlinksldjump"/>
              </a:rPr>
              <a:t>Appendix 1</a:t>
            </a:r>
            <a:endParaRPr lang="en-GB" dirty="0"/>
          </a:p>
        </p:txBody>
      </p:sp>
      <p:cxnSp>
        <p:nvCxnSpPr>
          <p:cNvPr id="16" name="Straight Arrow Connector 15"/>
          <p:cNvCxnSpPr/>
          <p:nvPr/>
        </p:nvCxnSpPr>
        <p:spPr>
          <a:xfrm flipV="1">
            <a:off x="567536" y="2196137"/>
            <a:ext cx="967078" cy="7675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95728" y="4537574"/>
            <a:ext cx="1070884" cy="4132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923796" y="2193697"/>
            <a:ext cx="460980" cy="146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851254" y="4339348"/>
            <a:ext cx="1331505" cy="60404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11629" y="2133590"/>
            <a:ext cx="761147" cy="12318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660976" y="3978907"/>
            <a:ext cx="460980" cy="146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stretch>
            <a:fillRect/>
          </a:stretch>
        </p:blipFill>
        <p:spPr>
          <a:xfrm flipH="1">
            <a:off x="364173" y="2963073"/>
            <a:ext cx="1032109" cy="1476567"/>
          </a:xfrm>
          <a:prstGeom prst="rect">
            <a:avLst/>
          </a:prstGeom>
        </p:spPr>
      </p:pic>
      <p:pic>
        <p:nvPicPr>
          <p:cNvPr id="10" name="Picture 9"/>
          <p:cNvPicPr>
            <a:picLocks noChangeAspect="1"/>
          </p:cNvPicPr>
          <p:nvPr/>
        </p:nvPicPr>
        <p:blipFill>
          <a:blip r:embed="rId8"/>
          <a:stretch>
            <a:fillRect/>
          </a:stretch>
        </p:blipFill>
        <p:spPr>
          <a:xfrm>
            <a:off x="3426254" y="1573019"/>
            <a:ext cx="1185375" cy="1121143"/>
          </a:xfrm>
          <a:prstGeom prst="rect">
            <a:avLst/>
          </a:prstGeom>
        </p:spPr>
      </p:pic>
      <p:pic>
        <p:nvPicPr>
          <p:cNvPr id="18" name="Picture 17"/>
          <p:cNvPicPr>
            <a:picLocks noChangeAspect="1"/>
          </p:cNvPicPr>
          <p:nvPr/>
        </p:nvPicPr>
        <p:blipFill>
          <a:blip r:embed="rId9"/>
          <a:stretch>
            <a:fillRect/>
          </a:stretch>
        </p:blipFill>
        <p:spPr>
          <a:xfrm>
            <a:off x="5440768" y="3183284"/>
            <a:ext cx="1192689" cy="1450568"/>
          </a:xfrm>
          <a:prstGeom prst="rect">
            <a:avLst/>
          </a:prstGeom>
        </p:spPr>
      </p:pic>
      <p:pic>
        <p:nvPicPr>
          <p:cNvPr id="24" name="Picture 23"/>
          <p:cNvPicPr>
            <a:picLocks noChangeAspect="1"/>
          </p:cNvPicPr>
          <p:nvPr/>
        </p:nvPicPr>
        <p:blipFill>
          <a:blip r:embed="rId10"/>
          <a:stretch>
            <a:fillRect/>
          </a:stretch>
        </p:blipFill>
        <p:spPr>
          <a:xfrm>
            <a:off x="7149475" y="3260435"/>
            <a:ext cx="939448" cy="1312464"/>
          </a:xfrm>
          <a:prstGeom prst="rect">
            <a:avLst/>
          </a:prstGeom>
        </p:spPr>
      </p:pic>
      <p:pic>
        <p:nvPicPr>
          <p:cNvPr id="27" name="Picture 26"/>
          <p:cNvPicPr>
            <a:picLocks noChangeAspect="1"/>
          </p:cNvPicPr>
          <p:nvPr/>
        </p:nvPicPr>
        <p:blipFill>
          <a:blip r:embed="rId11"/>
          <a:stretch>
            <a:fillRect/>
          </a:stretch>
        </p:blipFill>
        <p:spPr>
          <a:xfrm>
            <a:off x="1454686" y="1358597"/>
            <a:ext cx="1476443" cy="1227694"/>
          </a:xfrm>
          <a:prstGeom prst="rect">
            <a:avLst/>
          </a:prstGeom>
        </p:spPr>
      </p:pic>
      <p:pic>
        <p:nvPicPr>
          <p:cNvPr id="28" name="Picture 27"/>
          <p:cNvPicPr>
            <a:picLocks noChangeAspect="1"/>
          </p:cNvPicPr>
          <p:nvPr/>
        </p:nvPicPr>
        <p:blipFill>
          <a:blip r:embed="rId12"/>
          <a:stretch>
            <a:fillRect/>
          </a:stretch>
        </p:blipFill>
        <p:spPr>
          <a:xfrm>
            <a:off x="2263925" y="4227333"/>
            <a:ext cx="1501887" cy="1260513"/>
          </a:xfrm>
          <a:prstGeom prst="rect">
            <a:avLst/>
          </a:prstGeom>
        </p:spPr>
      </p:pic>
      <p:pic>
        <p:nvPicPr>
          <p:cNvPr id="5" name="Audio 4">
            <a:hlinkClick r:id="" action="ppaction://media"/>
            <a:extLst>
              <a:ext uri="{FF2B5EF4-FFF2-40B4-BE49-F238E27FC236}">
                <a16:creationId xmlns:a16="http://schemas.microsoft.com/office/drawing/2014/main" id="{49248A6E-1D37-7302-3B7E-A6BDDDF3BA2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7013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4431">
        <p15:prstTrans prst="pageCurlDouble"/>
      </p:transition>
    </mc:Choice>
    <mc:Fallback xmlns="">
      <p:transition spd="slow" advTm="74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Referral process changes</a:t>
            </a:r>
          </a:p>
        </p:txBody>
      </p:sp>
      <p:sp>
        <p:nvSpPr>
          <p:cNvPr id="3" name="TextBox 2"/>
          <p:cNvSpPr txBox="1"/>
          <p:nvPr/>
        </p:nvSpPr>
        <p:spPr>
          <a:xfrm>
            <a:off x="2261652" y="1644837"/>
            <a:ext cx="6297486" cy="646331"/>
          </a:xfrm>
          <a:prstGeom prst="rect">
            <a:avLst/>
          </a:prstGeom>
          <a:noFill/>
        </p:spPr>
        <p:txBody>
          <a:bodyPr wrap="square" rtlCol="0">
            <a:spAutoFit/>
          </a:bodyPr>
          <a:lstStyle/>
          <a:p>
            <a:r>
              <a:rPr lang="en-GB" dirty="0"/>
              <a:t>From </a:t>
            </a:r>
            <a:r>
              <a:rPr lang="en-GB" b="1" dirty="0"/>
              <a:t>1</a:t>
            </a:r>
            <a:r>
              <a:rPr lang="en-GB" b="1" baseline="30000" dirty="0"/>
              <a:t>st</a:t>
            </a:r>
            <a:r>
              <a:rPr lang="en-GB" b="1" dirty="0"/>
              <a:t> September 2023</a:t>
            </a:r>
            <a:r>
              <a:rPr lang="en-GB" dirty="0"/>
              <a:t>, the HDFT Autism Assessment Team will have an open referral system </a:t>
            </a:r>
          </a:p>
        </p:txBody>
      </p:sp>
      <p:pic>
        <p:nvPicPr>
          <p:cNvPr id="4" name="Picture 3"/>
          <p:cNvPicPr>
            <a:picLocks noChangeAspect="1"/>
          </p:cNvPicPr>
          <p:nvPr/>
        </p:nvPicPr>
        <p:blipFill>
          <a:blip r:embed="rId6"/>
          <a:stretch>
            <a:fillRect/>
          </a:stretch>
        </p:blipFill>
        <p:spPr>
          <a:xfrm>
            <a:off x="633047" y="1555275"/>
            <a:ext cx="1499287" cy="1534270"/>
          </a:xfrm>
          <a:prstGeom prst="rect">
            <a:avLst/>
          </a:prstGeom>
        </p:spPr>
      </p:pic>
      <p:grpSp>
        <p:nvGrpSpPr>
          <p:cNvPr id="25" name="Group 24"/>
          <p:cNvGrpSpPr/>
          <p:nvPr/>
        </p:nvGrpSpPr>
        <p:grpSpPr>
          <a:xfrm>
            <a:off x="2249576" y="2490857"/>
            <a:ext cx="1561905" cy="2714169"/>
            <a:chOff x="2249576" y="2490857"/>
            <a:chExt cx="1561905" cy="2714169"/>
          </a:xfrm>
        </p:grpSpPr>
        <p:sp>
          <p:nvSpPr>
            <p:cNvPr id="7" name="Rectangle 6"/>
            <p:cNvSpPr/>
            <p:nvPr/>
          </p:nvSpPr>
          <p:spPr>
            <a:xfrm>
              <a:off x="2318149" y="2577408"/>
              <a:ext cx="1462694" cy="2627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7"/>
            <a:stretch>
              <a:fillRect/>
            </a:stretch>
          </p:blipFill>
          <p:spPr>
            <a:xfrm>
              <a:off x="2249576" y="2490857"/>
              <a:ext cx="1561905" cy="1561905"/>
            </a:xfrm>
            <a:prstGeom prst="rect">
              <a:avLst/>
            </a:prstGeom>
          </p:spPr>
        </p:pic>
        <p:sp>
          <p:nvSpPr>
            <p:cNvPr id="6" name="TextBox 5"/>
            <p:cNvSpPr txBox="1"/>
            <p:nvPr/>
          </p:nvSpPr>
          <p:spPr>
            <a:xfrm>
              <a:off x="2249576" y="3922017"/>
              <a:ext cx="1455464" cy="1200329"/>
            </a:xfrm>
            <a:prstGeom prst="rect">
              <a:avLst/>
            </a:prstGeom>
            <a:noFill/>
          </p:spPr>
          <p:txBody>
            <a:bodyPr wrap="square" rtlCol="0">
              <a:spAutoFit/>
            </a:bodyPr>
            <a:lstStyle/>
            <a:p>
              <a:pPr algn="ctr"/>
              <a:r>
                <a:rPr lang="en-GB" b="1" dirty="0"/>
                <a:t>Family referral for child/ young person</a:t>
              </a:r>
            </a:p>
          </p:txBody>
        </p:sp>
      </p:grpSp>
      <p:grpSp>
        <p:nvGrpSpPr>
          <p:cNvPr id="22" name="Group 21"/>
          <p:cNvGrpSpPr/>
          <p:nvPr/>
        </p:nvGrpSpPr>
        <p:grpSpPr>
          <a:xfrm>
            <a:off x="4299689" y="2577408"/>
            <a:ext cx="1462694" cy="2627618"/>
            <a:chOff x="2992999" y="2534123"/>
            <a:chExt cx="1462694" cy="2627618"/>
          </a:xfrm>
        </p:grpSpPr>
        <p:sp>
          <p:nvSpPr>
            <p:cNvPr id="11" name="Rectangle 10"/>
            <p:cNvSpPr/>
            <p:nvPr/>
          </p:nvSpPr>
          <p:spPr>
            <a:xfrm>
              <a:off x="2992999" y="2534123"/>
              <a:ext cx="1462694" cy="2627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a:p>
              <a:pPr algn="ctr"/>
              <a:endParaRPr lang="en-GB" b="1" dirty="0"/>
            </a:p>
            <a:p>
              <a:pPr algn="ctr"/>
              <a:endParaRPr lang="en-GB" b="1" dirty="0"/>
            </a:p>
            <a:p>
              <a:pPr algn="ctr"/>
              <a:endParaRPr lang="en-GB" b="1" dirty="0"/>
            </a:p>
            <a:p>
              <a:pPr algn="ctr"/>
              <a:endParaRPr lang="en-GB" b="1" dirty="0"/>
            </a:p>
            <a:p>
              <a:pPr algn="ctr"/>
              <a:r>
                <a:rPr lang="en-GB" b="1" dirty="0">
                  <a:solidFill>
                    <a:schemeClr val="tx1"/>
                  </a:solidFill>
                </a:rPr>
                <a:t>Young person self-referral (age 16&amp;17)</a:t>
              </a:r>
            </a:p>
          </p:txBody>
        </p:sp>
        <p:pic>
          <p:nvPicPr>
            <p:cNvPr id="12" name="Picture 11"/>
            <p:cNvPicPr>
              <a:picLocks noChangeAspect="1"/>
            </p:cNvPicPr>
            <p:nvPr/>
          </p:nvPicPr>
          <p:blipFill>
            <a:blip r:embed="rId8"/>
            <a:stretch>
              <a:fillRect/>
            </a:stretch>
          </p:blipFill>
          <p:spPr>
            <a:xfrm>
              <a:off x="3110241" y="2657839"/>
              <a:ext cx="1228210" cy="1415829"/>
            </a:xfrm>
            <a:prstGeom prst="rect">
              <a:avLst/>
            </a:prstGeom>
          </p:spPr>
        </p:pic>
      </p:grpSp>
      <p:grpSp>
        <p:nvGrpSpPr>
          <p:cNvPr id="21" name="Group 20"/>
          <p:cNvGrpSpPr/>
          <p:nvPr/>
        </p:nvGrpSpPr>
        <p:grpSpPr>
          <a:xfrm>
            <a:off x="6378621" y="2571977"/>
            <a:ext cx="1462694" cy="2627618"/>
            <a:chOff x="6540940" y="3269991"/>
            <a:chExt cx="1462694" cy="2627618"/>
          </a:xfrm>
        </p:grpSpPr>
        <p:sp>
          <p:nvSpPr>
            <p:cNvPr id="19" name="Rectangle 18"/>
            <p:cNvSpPr/>
            <p:nvPr/>
          </p:nvSpPr>
          <p:spPr>
            <a:xfrm>
              <a:off x="6540940" y="3269991"/>
              <a:ext cx="1462694" cy="2627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a:p>
              <a:pPr algn="ctr"/>
              <a:endParaRPr lang="en-GB" b="1" dirty="0"/>
            </a:p>
            <a:p>
              <a:pPr algn="ctr"/>
              <a:endParaRPr lang="en-GB" b="1" dirty="0"/>
            </a:p>
            <a:p>
              <a:pPr algn="ctr"/>
              <a:endParaRPr lang="en-GB" b="1" dirty="0"/>
            </a:p>
            <a:p>
              <a:pPr algn="ctr"/>
              <a:endParaRPr lang="en-GB" b="1" dirty="0"/>
            </a:p>
            <a:p>
              <a:pPr algn="ctr"/>
              <a:r>
                <a:rPr lang="en-GB" b="1" dirty="0">
                  <a:solidFill>
                    <a:schemeClr val="tx1"/>
                  </a:solidFill>
                </a:rPr>
                <a:t>Professional Referral</a:t>
              </a:r>
            </a:p>
            <a:p>
              <a:pPr algn="ctr"/>
              <a:r>
                <a:rPr lang="en-GB" sz="1400" b="1" dirty="0">
                  <a:solidFill>
                    <a:schemeClr val="tx1"/>
                  </a:solidFill>
                </a:rPr>
                <a:t>(with CYP/ family consent)</a:t>
              </a:r>
              <a:endParaRPr lang="en-GB" b="1" dirty="0">
                <a:solidFill>
                  <a:schemeClr val="tx1"/>
                </a:solidFill>
              </a:endParaRPr>
            </a:p>
          </p:txBody>
        </p:sp>
        <p:pic>
          <p:nvPicPr>
            <p:cNvPr id="20" name="Picture 19"/>
            <p:cNvPicPr>
              <a:picLocks noChangeAspect="1"/>
            </p:cNvPicPr>
            <p:nvPr/>
          </p:nvPicPr>
          <p:blipFill rotWithShape="1">
            <a:blip r:embed="rId9"/>
            <a:srcRect l="12723"/>
            <a:stretch/>
          </p:blipFill>
          <p:spPr>
            <a:xfrm>
              <a:off x="6635360" y="3312528"/>
              <a:ext cx="1273854" cy="1345338"/>
            </a:xfrm>
            <a:prstGeom prst="rect">
              <a:avLst/>
            </a:prstGeom>
          </p:spPr>
        </p:pic>
      </p:grpSp>
      <p:sp>
        <p:nvSpPr>
          <p:cNvPr id="23" name="Rectangle 22"/>
          <p:cNvSpPr/>
          <p:nvPr/>
        </p:nvSpPr>
        <p:spPr>
          <a:xfrm>
            <a:off x="1509571" y="5286146"/>
            <a:ext cx="7357973" cy="1477328"/>
          </a:xfrm>
          <a:prstGeom prst="rect">
            <a:avLst/>
          </a:prstGeom>
        </p:spPr>
        <p:txBody>
          <a:bodyPr wrap="square">
            <a:spAutoFit/>
          </a:bodyPr>
          <a:lstStyle/>
          <a:p>
            <a:r>
              <a:rPr lang="en-GB" dirty="0">
                <a:hlinkClick r:id="rId10"/>
              </a:rPr>
              <a:t>https://www.hdft.nhs.uk/services/childrens-services/specialist-childrens-services/autism-assessment</a:t>
            </a:r>
            <a:endParaRPr lang="en-GB" dirty="0"/>
          </a:p>
          <a:p>
            <a:r>
              <a:rPr lang="en-GB" dirty="0"/>
              <a:t>You must have consent from the child's parent or legal guardian if the child is under 16 and you must also have consent from the young person if they are 14 or older.</a:t>
            </a:r>
          </a:p>
        </p:txBody>
      </p:sp>
      <p:pic>
        <p:nvPicPr>
          <p:cNvPr id="8" name="Audio 7">
            <a:hlinkClick r:id="" action="ppaction://media"/>
            <a:extLst>
              <a:ext uri="{FF2B5EF4-FFF2-40B4-BE49-F238E27FC236}">
                <a16:creationId xmlns:a16="http://schemas.microsoft.com/office/drawing/2014/main" id="{CABBBD21-26BE-10C3-87D1-DD6B8D794F7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960021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1209">
        <p15:prstTrans prst="crush"/>
      </p:transition>
    </mc:Choice>
    <mc:Fallback xmlns="">
      <p:transition spd="slow" advTm="51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3"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F731-E580-C74D-6E7B-CA44412F8355}"/>
              </a:ext>
            </a:extLst>
          </p:cNvPr>
          <p:cNvSpPr>
            <a:spLocks noGrp="1"/>
          </p:cNvSpPr>
          <p:nvPr>
            <p:ph type="title"/>
          </p:nvPr>
        </p:nvSpPr>
        <p:spPr/>
        <p:txBody>
          <a:bodyPr/>
          <a:lstStyle/>
          <a:p>
            <a:pPr algn="ctr"/>
            <a:r>
              <a:rPr lang="en-GB" dirty="0"/>
              <a:t>What will happen after referral</a:t>
            </a:r>
          </a:p>
        </p:txBody>
      </p:sp>
      <p:pic>
        <p:nvPicPr>
          <p:cNvPr id="4" name="Picture 3"/>
          <p:cNvPicPr>
            <a:picLocks noChangeAspect="1"/>
          </p:cNvPicPr>
          <p:nvPr/>
        </p:nvPicPr>
        <p:blipFill>
          <a:blip r:embed="rId6"/>
          <a:stretch>
            <a:fillRect/>
          </a:stretch>
        </p:blipFill>
        <p:spPr>
          <a:xfrm>
            <a:off x="792473" y="3691016"/>
            <a:ext cx="1816765" cy="1627773"/>
          </a:xfrm>
          <a:prstGeom prst="rect">
            <a:avLst/>
          </a:prstGeom>
        </p:spPr>
      </p:pic>
      <p:pic>
        <p:nvPicPr>
          <p:cNvPr id="6" name="Picture 5"/>
          <p:cNvPicPr>
            <a:picLocks noChangeAspect="1"/>
          </p:cNvPicPr>
          <p:nvPr/>
        </p:nvPicPr>
        <p:blipFill>
          <a:blip r:embed="rId7"/>
          <a:stretch>
            <a:fillRect/>
          </a:stretch>
        </p:blipFill>
        <p:spPr>
          <a:xfrm>
            <a:off x="1334502" y="1645551"/>
            <a:ext cx="1724974" cy="1448978"/>
          </a:xfrm>
          <a:prstGeom prst="rect">
            <a:avLst/>
          </a:prstGeom>
        </p:spPr>
      </p:pic>
      <p:pic>
        <p:nvPicPr>
          <p:cNvPr id="7" name="Picture 6"/>
          <p:cNvPicPr>
            <a:picLocks noChangeAspect="1"/>
          </p:cNvPicPr>
          <p:nvPr/>
        </p:nvPicPr>
        <p:blipFill>
          <a:blip r:embed="rId8"/>
          <a:stretch>
            <a:fillRect/>
          </a:stretch>
        </p:blipFill>
        <p:spPr>
          <a:xfrm>
            <a:off x="3510938" y="1586322"/>
            <a:ext cx="1924383" cy="1673376"/>
          </a:xfrm>
          <a:prstGeom prst="rect">
            <a:avLst/>
          </a:prstGeom>
        </p:spPr>
      </p:pic>
      <p:pic>
        <p:nvPicPr>
          <p:cNvPr id="8" name="Picture 7"/>
          <p:cNvPicPr>
            <a:picLocks noChangeAspect="1"/>
          </p:cNvPicPr>
          <p:nvPr/>
        </p:nvPicPr>
        <p:blipFill>
          <a:blip r:embed="rId9"/>
          <a:stretch>
            <a:fillRect/>
          </a:stretch>
        </p:blipFill>
        <p:spPr>
          <a:xfrm>
            <a:off x="5886783" y="1586322"/>
            <a:ext cx="2156082" cy="1567437"/>
          </a:xfrm>
          <a:prstGeom prst="rect">
            <a:avLst/>
          </a:prstGeom>
        </p:spPr>
      </p:pic>
      <p:pic>
        <p:nvPicPr>
          <p:cNvPr id="10" name="Picture 9"/>
          <p:cNvPicPr>
            <a:picLocks noChangeAspect="1"/>
          </p:cNvPicPr>
          <p:nvPr/>
        </p:nvPicPr>
        <p:blipFill>
          <a:blip r:embed="rId10"/>
          <a:stretch>
            <a:fillRect/>
          </a:stretch>
        </p:blipFill>
        <p:spPr>
          <a:xfrm>
            <a:off x="5886783" y="3614805"/>
            <a:ext cx="2610214" cy="2162477"/>
          </a:xfrm>
          <a:prstGeom prst="rect">
            <a:avLst/>
          </a:prstGeom>
        </p:spPr>
      </p:pic>
      <p:pic>
        <p:nvPicPr>
          <p:cNvPr id="11" name="Picture 10"/>
          <p:cNvPicPr>
            <a:picLocks noChangeAspect="1"/>
          </p:cNvPicPr>
          <p:nvPr/>
        </p:nvPicPr>
        <p:blipFill>
          <a:blip r:embed="rId11"/>
          <a:stretch>
            <a:fillRect/>
          </a:stretch>
        </p:blipFill>
        <p:spPr>
          <a:xfrm>
            <a:off x="3279400" y="4004156"/>
            <a:ext cx="2010056" cy="1314633"/>
          </a:xfrm>
          <a:prstGeom prst="rect">
            <a:avLst/>
          </a:prstGeom>
        </p:spPr>
      </p:pic>
      <p:pic>
        <p:nvPicPr>
          <p:cNvPr id="3" name="Audio 2">
            <a:hlinkClick r:id="" action="ppaction://media"/>
            <a:extLst>
              <a:ext uri="{FF2B5EF4-FFF2-40B4-BE49-F238E27FC236}">
                <a16:creationId xmlns:a16="http://schemas.microsoft.com/office/drawing/2014/main" id="{439EDB14-5091-033C-EF2B-3AAC801E9B0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62136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821">
        <p15:prstTrans prst="peelOff"/>
      </p:transition>
    </mc:Choice>
    <mc:Fallback xmlns="">
      <p:transition spd="slow" advTm="90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Waiting list support</a:t>
            </a:r>
          </a:p>
        </p:txBody>
      </p:sp>
      <p:grpSp>
        <p:nvGrpSpPr>
          <p:cNvPr id="4" name="Group 2"/>
          <p:cNvGrpSpPr>
            <a:grpSpLocks/>
          </p:cNvGrpSpPr>
          <p:nvPr/>
        </p:nvGrpSpPr>
        <p:grpSpPr bwMode="auto">
          <a:xfrm>
            <a:off x="3365168" y="1358597"/>
            <a:ext cx="2137464" cy="2477554"/>
            <a:chOff x="1085" y="6645"/>
            <a:chExt cx="4674" cy="5562"/>
          </a:xfrm>
        </p:grpSpPr>
        <p:sp>
          <p:nvSpPr>
            <p:cNvPr id="5" name="Rectangle 3"/>
            <p:cNvSpPr>
              <a:spLocks noChangeArrowheads="1"/>
            </p:cNvSpPr>
            <p:nvPr/>
          </p:nvSpPr>
          <p:spPr bwMode="auto">
            <a:xfrm>
              <a:off x="1085" y="9182"/>
              <a:ext cx="4674" cy="3025"/>
            </a:xfrm>
            <a:prstGeom prst="rect">
              <a:avLst/>
            </a:prstGeom>
            <a:solidFill>
              <a:srgbClr val="E7E6E6"/>
            </a:solidFill>
            <a:ln w="9525">
              <a:solidFill>
                <a:srgbClr val="F2F2F2"/>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Solihull Approach:</a:t>
              </a:r>
              <a:r>
                <a:rPr kumimoji="0" lang="en-GB" altLang="en-US" sz="1100" b="0" i="0" u="none" strike="noStrike" cap="none" normalizeH="0" baseline="0" dirty="0">
                  <a:ln>
                    <a:noFill/>
                  </a:ln>
                  <a:solidFill>
                    <a:schemeClr val="tx1"/>
                  </a:solidFill>
                  <a:effectLst/>
                  <a:latin typeface="Calibri" panose="020F0502020204030204" pitchFamily="34" charset="0"/>
                </a:rPr>
                <a:t> helps to better understand a young person’s development and emotional well-being.</a:t>
              </a:r>
              <a:r>
                <a:rPr kumimoji="0" lang="en-GB" altLang="en-US" sz="1000" b="0" i="0" u="none" strike="noStrike" cap="none" normalizeH="0" baseline="0" dirty="0">
                  <a:ln>
                    <a:noFill/>
                  </a:ln>
                  <a:solidFill>
                    <a:schemeClr val="tx1"/>
                  </a:solidFill>
                  <a:effectLst/>
                  <a:latin typeface="Calibri" panose="020F0502020204030204" pitchFamily="34" charset="0"/>
                </a:rPr>
                <a:t> </a:t>
              </a:r>
              <a:r>
                <a:rPr kumimoji="0" lang="en-GB" altLang="en-US" sz="1100" b="0" i="0" u="none" strike="noStrike" cap="none" normalizeH="0" baseline="0" dirty="0">
                  <a:ln>
                    <a:noFill/>
                  </a:ln>
                  <a:solidFill>
                    <a:schemeClr val="tx1"/>
                  </a:solidFill>
                  <a:effectLst/>
                  <a:latin typeface="Calibri" panose="020F0502020204030204" pitchFamily="34" charset="0"/>
                </a:rPr>
                <a:t>Online courses and face to face groups for parents</a:t>
              </a:r>
              <a:r>
                <a:rPr kumimoji="0" lang="en-GB" altLang="en-US" sz="1100" b="0" i="0" u="none" strike="noStrike" cap="none" normalizeH="0" baseline="0" dirty="0">
                  <a:ln>
                    <a:noFill/>
                  </a:ln>
                  <a:solidFill>
                    <a:schemeClr val="tx1"/>
                  </a:solidFill>
                  <a:effectLst/>
                  <a:latin typeface="Times New Roman" panose="02020603050405020304" pitchFamily="18" charset="0"/>
                </a:rPr>
                <a:t>.</a:t>
              </a:r>
              <a:r>
                <a:rPr kumimoji="0" lang="en-GB" altLang="en-US" sz="1100" b="0" i="0" u="none" strike="noStrike" cap="none" normalizeH="0" baseline="0" dirty="0">
                  <a:ln>
                    <a:noFill/>
                  </a:ln>
                  <a:solidFill>
                    <a:schemeClr val="tx1"/>
                  </a:solidFill>
                  <a:effectLst/>
                  <a:latin typeface="Calibri" panose="020F0502020204030204" pitchFamily="34" charset="0"/>
                </a:rPr>
                <a:t> Register using the code NYFAMILIES at:</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hlinkClick r:id="rId6"/>
                </a:rPr>
                <a:t>https://inourplace.co.uk</a:t>
              </a:r>
              <a:r>
                <a:rPr kumimoji="0" lang="en-GB" altLang="en-US" sz="1100" b="0" i="0" u="none" strike="noStrike" cap="none" normalizeH="0" baseline="0" dirty="0">
                  <a:ln>
                    <a:noFill/>
                  </a:ln>
                  <a:solidFill>
                    <a:schemeClr val="tx1"/>
                  </a:solidFill>
                  <a:effectLst/>
                  <a:latin typeface="Calibri" panose="020F0502020204030204" pitchFamily="34" charset="0"/>
                </a:rPr>
                <a:t>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1107" y="6813"/>
              <a:ext cx="4652" cy="5394"/>
            </a:xfrm>
            <a:prstGeom prst="rect">
              <a:avLst/>
            </a:prstGeom>
            <a:noFill/>
            <a:ln w="12700">
              <a:solidFill>
                <a:srgbClr val="CFCDCD"/>
              </a:solidFill>
              <a:miter lim="800000"/>
              <a:headEnd/>
              <a:tailEnd/>
            </a:ln>
            <a:extLst>
              <a:ext uri="{909E8E84-426E-40DD-AFC4-6F175D3DCCD1}">
                <a14:hiddenFill xmlns:a14="http://schemas.microsoft.com/office/drawing/2010/main">
                  <a:solidFill>
                    <a:srgbClr val="F2F2F2"/>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descr="vecteezy_illustration-vector-graphic-of-international-day-of-families_"/>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9" y="6645"/>
              <a:ext cx="4131"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8"/>
          <a:stretch>
            <a:fillRect/>
          </a:stretch>
        </p:blipFill>
        <p:spPr>
          <a:xfrm>
            <a:off x="186284" y="2473888"/>
            <a:ext cx="2238631" cy="1854633"/>
          </a:xfrm>
          <a:prstGeom prst="rect">
            <a:avLst/>
          </a:prstGeom>
        </p:spPr>
      </p:pic>
      <p:pic>
        <p:nvPicPr>
          <p:cNvPr id="9" name="Picture 8"/>
          <p:cNvPicPr>
            <a:picLocks noChangeAspect="1"/>
          </p:cNvPicPr>
          <p:nvPr/>
        </p:nvPicPr>
        <p:blipFill>
          <a:blip r:embed="rId9"/>
          <a:stretch>
            <a:fillRect/>
          </a:stretch>
        </p:blipFill>
        <p:spPr>
          <a:xfrm>
            <a:off x="6033082" y="1434870"/>
            <a:ext cx="2467051" cy="1890512"/>
          </a:xfrm>
          <a:prstGeom prst="rect">
            <a:avLst/>
          </a:prstGeom>
        </p:spPr>
      </p:pic>
      <p:pic>
        <p:nvPicPr>
          <p:cNvPr id="10" name="Picture 9"/>
          <p:cNvPicPr>
            <a:picLocks noChangeAspect="1"/>
          </p:cNvPicPr>
          <p:nvPr/>
        </p:nvPicPr>
        <p:blipFill>
          <a:blip r:embed="rId10"/>
          <a:stretch>
            <a:fillRect/>
          </a:stretch>
        </p:blipFill>
        <p:spPr>
          <a:xfrm>
            <a:off x="3459788" y="4197031"/>
            <a:ext cx="1728767" cy="1868309"/>
          </a:xfrm>
          <a:prstGeom prst="rect">
            <a:avLst/>
          </a:prstGeom>
        </p:spPr>
      </p:pic>
      <p:pic>
        <p:nvPicPr>
          <p:cNvPr id="11" name="Picture 10"/>
          <p:cNvPicPr>
            <a:picLocks noChangeAspect="1"/>
          </p:cNvPicPr>
          <p:nvPr/>
        </p:nvPicPr>
        <p:blipFill>
          <a:blip r:embed="rId11"/>
          <a:stretch>
            <a:fillRect/>
          </a:stretch>
        </p:blipFill>
        <p:spPr>
          <a:xfrm>
            <a:off x="5973296" y="3325382"/>
            <a:ext cx="1855915" cy="3262054"/>
          </a:xfrm>
          <a:prstGeom prst="rect">
            <a:avLst/>
          </a:prstGeom>
        </p:spPr>
      </p:pic>
      <p:pic>
        <p:nvPicPr>
          <p:cNvPr id="3" name="Audio 2">
            <a:hlinkClick r:id="" action="ppaction://media"/>
            <a:extLst>
              <a:ext uri="{FF2B5EF4-FFF2-40B4-BE49-F238E27FC236}">
                <a16:creationId xmlns:a16="http://schemas.microsoft.com/office/drawing/2014/main" id="{402EAA3A-A858-CE86-0648-AA2931F9C7D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448536209"/>
      </p:ext>
    </p:extLst>
  </p:cSld>
  <p:clrMapOvr>
    <a:masterClrMapping/>
  </p:clrMapOvr>
  <mc:AlternateContent xmlns:mc="http://schemas.openxmlformats.org/markup-compatibility/2006" xmlns:p14="http://schemas.microsoft.com/office/powerpoint/2010/main">
    <mc:Choice Requires="p14">
      <p:transition spd="slow" p14:dur="2000" advTm="42590"/>
    </mc:Choice>
    <mc:Fallback xmlns="">
      <p:transition spd="slow" advTm="4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a:t>
            </a:r>
          </a:p>
        </p:txBody>
      </p:sp>
      <p:grpSp>
        <p:nvGrpSpPr>
          <p:cNvPr id="17" name="Group 16"/>
          <p:cNvGrpSpPr/>
          <p:nvPr/>
        </p:nvGrpSpPr>
        <p:grpSpPr>
          <a:xfrm>
            <a:off x="1141390" y="1358597"/>
            <a:ext cx="2710993" cy="4058184"/>
            <a:chOff x="1114336" y="1904353"/>
            <a:chExt cx="2710993" cy="4058184"/>
          </a:xfrm>
        </p:grpSpPr>
        <p:grpSp>
          <p:nvGrpSpPr>
            <p:cNvPr id="6" name="Group 2"/>
            <p:cNvGrpSpPr>
              <a:grpSpLocks/>
            </p:cNvGrpSpPr>
            <p:nvPr/>
          </p:nvGrpSpPr>
          <p:grpSpPr bwMode="auto">
            <a:xfrm>
              <a:off x="1114336" y="1904353"/>
              <a:ext cx="2710993" cy="4058184"/>
              <a:chOff x="1085" y="6813"/>
              <a:chExt cx="4674" cy="5394"/>
            </a:xfrm>
          </p:grpSpPr>
          <p:sp>
            <p:nvSpPr>
              <p:cNvPr id="7" name="Rectangle 3"/>
              <p:cNvSpPr>
                <a:spLocks noChangeArrowheads="1"/>
              </p:cNvSpPr>
              <p:nvPr/>
            </p:nvSpPr>
            <p:spPr bwMode="auto">
              <a:xfrm>
                <a:off x="1085" y="9182"/>
                <a:ext cx="4674" cy="3025"/>
              </a:xfrm>
              <a:prstGeom prst="rect">
                <a:avLst/>
              </a:prstGeom>
              <a:solidFill>
                <a:srgbClr val="E7E6E6"/>
              </a:solidFill>
              <a:ln w="9525">
                <a:solidFill>
                  <a:srgbClr val="F2F2F2"/>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b="1" dirty="0">
                    <a:latin typeface="Calibri" panose="020F0502020204030204" pitchFamily="34" charset="0"/>
                  </a:rPr>
                  <a:t>Pre-School pathway</a:t>
                </a:r>
                <a:r>
                  <a:rPr kumimoji="0" lang="en-GB" altLang="en-US" sz="1100" b="1" i="0" u="none" strike="noStrike" cap="none" normalizeH="0" baseline="0" dirty="0">
                    <a:ln>
                      <a:noFill/>
                    </a:ln>
                    <a:solidFill>
                      <a:schemeClr val="tx1"/>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i="0" u="none" strike="noStrike" cap="none" normalizeH="0" baseline="0" dirty="0">
                    <a:ln>
                      <a:noFill/>
                    </a:ln>
                    <a:solidFill>
                      <a:schemeClr val="tx1"/>
                    </a:solidFill>
                    <a:effectLst/>
                    <a:latin typeface="Calibri" panose="020F0502020204030204" pitchFamily="34" charset="0"/>
                  </a:rPr>
                  <a:t>Single 90 minute appointment</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dirty="0">
                    <a:latin typeface="Calibri" panose="020F0502020204030204" pitchFamily="34" charset="0"/>
                  </a:rPr>
                  <a:t>Child &amp; parent(s)/ guardians</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i="0" u="none" strike="noStrike" cap="none" normalizeH="0" baseline="0" dirty="0">
                    <a:ln>
                      <a:noFill/>
                    </a:ln>
                    <a:solidFill>
                      <a:schemeClr val="tx1"/>
                    </a:solidFill>
                    <a:effectLst/>
                    <a:latin typeface="Calibri" panose="020F0502020204030204" pitchFamily="34" charset="0"/>
                  </a:rPr>
                  <a:t>History</a:t>
                </a:r>
                <a:r>
                  <a:rPr kumimoji="0" lang="en-GB" altLang="en-US" sz="1100" i="0" u="none" strike="noStrike" cap="none" normalizeH="0" dirty="0">
                    <a:ln>
                      <a:noFill/>
                    </a:ln>
                    <a:solidFill>
                      <a:schemeClr val="tx1"/>
                    </a:solidFill>
                    <a:effectLst/>
                    <a:latin typeface="Calibri" panose="020F0502020204030204" pitchFamily="34" charset="0"/>
                  </a:rPr>
                  <a:t> taking &amp; play based assessment</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baseline="0" dirty="0">
                    <a:latin typeface="Calibri" panose="020F0502020204030204" pitchFamily="34" charset="0"/>
                  </a:rPr>
                  <a:t>Outcome</a:t>
                </a:r>
                <a:r>
                  <a:rPr lang="en-GB" altLang="en-US" sz="1100" dirty="0">
                    <a:latin typeface="Calibri" panose="020F0502020204030204" pitchFamily="34" charset="0"/>
                  </a:rPr>
                  <a:t> given in session</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i="0" u="none" strike="noStrike" cap="none" normalizeH="0" baseline="0" dirty="0">
                    <a:ln>
                      <a:noFill/>
                    </a:ln>
                    <a:solidFill>
                      <a:schemeClr val="tx1"/>
                    </a:solidFill>
                    <a:effectLst/>
                    <a:latin typeface="Calibri" panose="020F0502020204030204" pitchFamily="34" charset="0"/>
                  </a:rPr>
                  <a:t>Report</a:t>
                </a:r>
                <a:r>
                  <a:rPr kumimoji="0" lang="en-GB" altLang="en-US" sz="1100" i="0" u="none" strike="noStrike" cap="none" normalizeH="0" dirty="0">
                    <a:ln>
                      <a:noFill/>
                    </a:ln>
                    <a:solidFill>
                      <a:schemeClr val="tx1"/>
                    </a:solidFill>
                    <a:effectLst/>
                    <a:latin typeface="Calibri" panose="020F0502020204030204" pitchFamily="34" charset="0"/>
                  </a:rPr>
                  <a:t> follow</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baseline="0" dirty="0">
                    <a:latin typeface="Calibri" panose="020F0502020204030204" pitchFamily="34" charset="0"/>
                  </a:rPr>
                  <a:t>Patient-Initiated</a:t>
                </a:r>
                <a:r>
                  <a:rPr lang="en-GB" altLang="en-US" sz="1100" dirty="0">
                    <a:latin typeface="Calibri" panose="020F0502020204030204" pitchFamily="34" charset="0"/>
                  </a:rPr>
                  <a:t> follow-up session</a:t>
                </a:r>
                <a:endParaRPr kumimoji="0" lang="en-US" altLang="en-US" sz="1400" i="0" u="none" strike="noStrike" cap="none" normalizeH="0" baseline="0" dirty="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a:off x="1107" y="6813"/>
                <a:ext cx="4652" cy="5394"/>
              </a:xfrm>
              <a:prstGeom prst="rect">
                <a:avLst/>
              </a:prstGeom>
              <a:noFill/>
              <a:ln w="12700">
                <a:solidFill>
                  <a:srgbClr val="CFCDCD"/>
                </a:solidFill>
                <a:miter lim="800000"/>
                <a:headEnd/>
                <a:tailEnd/>
              </a:ln>
              <a:extLst>
                <a:ext uri="{909E8E84-426E-40DD-AFC4-6F175D3DCCD1}">
                  <a14:hiddenFill xmlns:a14="http://schemas.microsoft.com/office/drawing/2010/main">
                    <a:solidFill>
                      <a:srgbClr val="F2F2F2"/>
                    </a:solidFill>
                  </a14:hiddenFill>
                </a:ext>
              </a:extLst>
            </p:spPr>
            <p:txBody>
              <a:bodyPr vert="horz" wrap="square" lIns="91440" tIns="45720" rIns="91440" bIns="45720" numCol="1" anchor="t" anchorCtr="0" compatLnSpc="1">
                <a:prstTxWarp prst="textNoShape">
                  <a:avLst/>
                </a:prstTxWarp>
              </a:bodyPr>
              <a:lstStyle/>
              <a:p>
                <a:endParaRPr lang="en-GB"/>
              </a:p>
            </p:txBody>
          </p:sp>
        </p:grpSp>
        <p:pic>
          <p:nvPicPr>
            <p:cNvPr id="14" name="Picture 13"/>
            <p:cNvPicPr>
              <a:picLocks noChangeAspect="1"/>
            </p:cNvPicPr>
            <p:nvPr/>
          </p:nvPicPr>
          <p:blipFill>
            <a:blip r:embed="rId6"/>
            <a:stretch>
              <a:fillRect/>
            </a:stretch>
          </p:blipFill>
          <p:spPr>
            <a:xfrm>
              <a:off x="1610058" y="1904353"/>
              <a:ext cx="1451426" cy="1782321"/>
            </a:xfrm>
            <a:prstGeom prst="rect">
              <a:avLst/>
            </a:prstGeom>
          </p:spPr>
        </p:pic>
      </p:grpSp>
      <p:grpSp>
        <p:nvGrpSpPr>
          <p:cNvPr id="18" name="Group 17"/>
          <p:cNvGrpSpPr/>
          <p:nvPr/>
        </p:nvGrpSpPr>
        <p:grpSpPr>
          <a:xfrm>
            <a:off x="4214897" y="1358597"/>
            <a:ext cx="3154409" cy="4244888"/>
            <a:chOff x="4068809" y="1904353"/>
            <a:chExt cx="3154409" cy="4244888"/>
          </a:xfrm>
        </p:grpSpPr>
        <p:grpSp>
          <p:nvGrpSpPr>
            <p:cNvPr id="10" name="Group 2"/>
            <p:cNvGrpSpPr>
              <a:grpSpLocks/>
            </p:cNvGrpSpPr>
            <p:nvPr/>
          </p:nvGrpSpPr>
          <p:grpSpPr bwMode="auto">
            <a:xfrm>
              <a:off x="4068809" y="1909993"/>
              <a:ext cx="3154409" cy="4239248"/>
              <a:chOff x="1085" y="6813"/>
              <a:chExt cx="4674" cy="5394"/>
            </a:xfrm>
          </p:grpSpPr>
          <p:sp>
            <p:nvSpPr>
              <p:cNvPr id="11" name="Rectangle 3"/>
              <p:cNvSpPr>
                <a:spLocks noChangeArrowheads="1"/>
              </p:cNvSpPr>
              <p:nvPr/>
            </p:nvSpPr>
            <p:spPr bwMode="auto">
              <a:xfrm>
                <a:off x="1085" y="9182"/>
                <a:ext cx="4674" cy="3025"/>
              </a:xfrm>
              <a:prstGeom prst="rect">
                <a:avLst/>
              </a:prstGeom>
              <a:solidFill>
                <a:srgbClr val="E7E6E6"/>
              </a:solidFill>
              <a:ln w="9525">
                <a:solidFill>
                  <a:srgbClr val="F2F2F2"/>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b="1" dirty="0">
                    <a:latin typeface="Calibri" panose="020F0502020204030204" pitchFamily="34" charset="0"/>
                  </a:rPr>
                  <a:t>School age pathway</a:t>
                </a:r>
                <a:r>
                  <a:rPr kumimoji="0" lang="en-GB" altLang="en-US" sz="1100" b="1" i="0" u="none" strike="noStrike" cap="none" normalizeH="0" baseline="0" dirty="0">
                    <a:ln>
                      <a:noFill/>
                    </a:ln>
                    <a:solidFill>
                      <a:schemeClr val="tx1"/>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i="0" u="none" strike="noStrike" cap="none" normalizeH="0" baseline="0" dirty="0">
                    <a:ln>
                      <a:noFill/>
                    </a:ln>
                    <a:solidFill>
                      <a:schemeClr val="tx1"/>
                    </a:solidFill>
                    <a:effectLst/>
                    <a:latin typeface="Calibri" panose="020F0502020204030204" pitchFamily="34" charset="0"/>
                  </a:rPr>
                  <a:t>Clinic session: activity based assessment with</a:t>
                </a:r>
                <a:r>
                  <a:rPr kumimoji="0" lang="en-GB" altLang="en-US" sz="1100" i="0" u="none" strike="noStrike" cap="none" normalizeH="0" dirty="0">
                    <a:ln>
                      <a:noFill/>
                    </a:ln>
                    <a:solidFill>
                      <a:schemeClr val="tx1"/>
                    </a:solidFill>
                    <a:effectLst/>
                    <a:latin typeface="Calibri" panose="020F0502020204030204" pitchFamily="34" charset="0"/>
                  </a:rPr>
                  <a:t> child/ young person</a:t>
                </a:r>
                <a:endParaRPr kumimoji="0" lang="en-GB" altLang="en-US" sz="1100" i="0" u="none" strike="noStrike" cap="none" normalizeH="0" baseline="0" dirty="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i="0" u="none" strike="noStrike" cap="none" normalizeH="0" baseline="0" dirty="0">
                    <a:ln>
                      <a:noFill/>
                    </a:ln>
                    <a:solidFill>
                      <a:schemeClr val="tx1"/>
                    </a:solidFill>
                    <a:effectLst/>
                    <a:latin typeface="Calibri" panose="020F0502020204030204" pitchFamily="34" charset="0"/>
                  </a:rPr>
                  <a:t>Parent/ Carer Interview </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dirty="0">
                    <a:latin typeface="Calibri" panose="020F0502020204030204" pitchFamily="34" charset="0"/>
                  </a:rPr>
                  <a:t>Information from education</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dirty="0">
                    <a:latin typeface="Calibri" panose="020F0502020204030204" pitchFamily="34" charset="0"/>
                  </a:rPr>
                  <a:t>MDT Forum</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dirty="0">
                    <a:latin typeface="Calibri" panose="020F0502020204030204" pitchFamily="34" charset="0"/>
                  </a:rPr>
                  <a:t>Feedback appointment(s)</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i="0" u="none" strike="noStrike" cap="none" normalizeH="0" baseline="0" dirty="0">
                    <a:ln>
                      <a:noFill/>
                    </a:ln>
                    <a:solidFill>
                      <a:schemeClr val="tx1"/>
                    </a:solidFill>
                    <a:effectLst/>
                    <a:latin typeface="Calibri" panose="020F0502020204030204" pitchFamily="34" charset="0"/>
                  </a:rPr>
                  <a:t>Report</a:t>
                </a:r>
                <a:r>
                  <a:rPr kumimoji="0" lang="en-GB" altLang="en-US" sz="1100" i="0" u="none" strike="noStrike" cap="none" normalizeH="0" dirty="0">
                    <a:ln>
                      <a:noFill/>
                    </a:ln>
                    <a:solidFill>
                      <a:schemeClr val="tx1"/>
                    </a:solidFill>
                    <a:effectLst/>
                    <a:latin typeface="Calibri" panose="020F0502020204030204" pitchFamily="34" charset="0"/>
                  </a:rPr>
                  <a:t> follow</a:t>
                </a:r>
              </a:p>
              <a:p>
                <a:pPr marL="0" marR="0" lvl="0" indent="0" algn="l" defTabSz="914400" rtl="0" eaLnBrk="0" fontAlgn="base" latinLnBrk="0" hangingPunct="0">
                  <a:lnSpc>
                    <a:spcPct val="100000"/>
                  </a:lnSpc>
                  <a:spcBef>
                    <a:spcPct val="0"/>
                  </a:spcBef>
                  <a:spcAft>
                    <a:spcPts val="800"/>
                  </a:spcAft>
                  <a:buClrTx/>
                  <a:buSzTx/>
                  <a:buFontTx/>
                  <a:buNone/>
                  <a:tabLst/>
                </a:pPr>
                <a:r>
                  <a:rPr lang="en-GB" altLang="en-US" sz="1100" baseline="0" dirty="0">
                    <a:latin typeface="Calibri" panose="020F0502020204030204" pitchFamily="34" charset="0"/>
                  </a:rPr>
                  <a:t>Patient-Initiated</a:t>
                </a:r>
                <a:r>
                  <a:rPr lang="en-GB" altLang="en-US" sz="1100" dirty="0">
                    <a:latin typeface="Calibri" panose="020F0502020204030204" pitchFamily="34" charset="0"/>
                  </a:rPr>
                  <a:t> follow-up session</a:t>
                </a:r>
                <a:endParaRPr kumimoji="0" lang="en-US" altLang="en-US" sz="1400" i="0" u="none" strike="noStrike" cap="none" normalizeH="0" baseline="0" dirty="0">
                  <a:ln>
                    <a:noFill/>
                  </a:ln>
                  <a:solidFill>
                    <a:schemeClr val="tx1"/>
                  </a:solidFill>
                  <a:effectLst/>
                  <a:latin typeface="Arial" panose="020B0604020202020204" pitchFamily="34" charset="0"/>
                </a:endParaRPr>
              </a:p>
            </p:txBody>
          </p:sp>
          <p:sp>
            <p:nvSpPr>
              <p:cNvPr id="12" name="Rectangle 4"/>
              <p:cNvSpPr>
                <a:spLocks noChangeArrowheads="1"/>
              </p:cNvSpPr>
              <p:nvPr/>
            </p:nvSpPr>
            <p:spPr bwMode="auto">
              <a:xfrm>
                <a:off x="1107" y="6813"/>
                <a:ext cx="4652" cy="5394"/>
              </a:xfrm>
              <a:prstGeom prst="rect">
                <a:avLst/>
              </a:prstGeom>
              <a:noFill/>
              <a:ln w="12700">
                <a:solidFill>
                  <a:srgbClr val="CFCDCD"/>
                </a:solidFill>
                <a:miter lim="800000"/>
                <a:headEnd/>
                <a:tailEnd/>
              </a:ln>
              <a:extLst>
                <a:ext uri="{909E8E84-426E-40DD-AFC4-6F175D3DCCD1}">
                  <a14:hiddenFill xmlns:a14="http://schemas.microsoft.com/office/drawing/2010/main">
                    <a:solidFill>
                      <a:srgbClr val="F2F2F2"/>
                    </a:solidFill>
                  </a14:hiddenFill>
                </a:ext>
              </a:extLst>
            </p:spPr>
            <p:txBody>
              <a:bodyPr vert="horz" wrap="square" lIns="91440" tIns="45720" rIns="91440" bIns="45720" numCol="1" anchor="t" anchorCtr="0" compatLnSpc="1">
                <a:prstTxWarp prst="textNoShape">
                  <a:avLst/>
                </a:prstTxWarp>
              </a:bodyPr>
              <a:lstStyle/>
              <a:p>
                <a:endParaRPr lang="en-GB"/>
              </a:p>
            </p:txBody>
          </p:sp>
        </p:grpSp>
        <p:pic>
          <p:nvPicPr>
            <p:cNvPr id="16" name="Picture 15"/>
            <p:cNvPicPr>
              <a:picLocks noChangeAspect="1"/>
            </p:cNvPicPr>
            <p:nvPr/>
          </p:nvPicPr>
          <p:blipFill rotWithShape="1">
            <a:blip r:embed="rId7"/>
            <a:srcRect r="1328"/>
            <a:stretch/>
          </p:blipFill>
          <p:spPr>
            <a:xfrm>
              <a:off x="4083656" y="1904353"/>
              <a:ext cx="3139561" cy="1867483"/>
            </a:xfrm>
            <a:prstGeom prst="rect">
              <a:avLst/>
            </a:prstGeom>
          </p:spPr>
        </p:pic>
      </p:grpSp>
      <p:sp>
        <p:nvSpPr>
          <p:cNvPr id="9" name="Rectangle 8"/>
          <p:cNvSpPr/>
          <p:nvPr/>
        </p:nvSpPr>
        <p:spPr>
          <a:xfrm>
            <a:off x="1355368" y="5718770"/>
            <a:ext cx="6738966" cy="646331"/>
          </a:xfrm>
          <a:prstGeom prst="rect">
            <a:avLst/>
          </a:prstGeom>
        </p:spPr>
        <p:txBody>
          <a:bodyPr wrap="square">
            <a:spAutoFit/>
          </a:bodyPr>
          <a:lstStyle/>
          <a:p>
            <a:r>
              <a:rPr lang="en-GB" dirty="0">
                <a:hlinkClick r:id="rId8"/>
              </a:rPr>
              <a:t>https://www.hdft.nhs.uk/services/childrens-services/specialist-childrens-services/autism-assessment/</a:t>
            </a:r>
            <a:endParaRPr lang="en-GB" dirty="0"/>
          </a:p>
        </p:txBody>
      </p:sp>
      <p:pic>
        <p:nvPicPr>
          <p:cNvPr id="3" name="Audio 2">
            <a:hlinkClick r:id="" action="ppaction://media"/>
            <a:extLst>
              <a:ext uri="{FF2B5EF4-FFF2-40B4-BE49-F238E27FC236}">
                <a16:creationId xmlns:a16="http://schemas.microsoft.com/office/drawing/2014/main" id="{C6CDA44A-4415-6562-E1FD-AF50D73727C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479615001"/>
      </p:ext>
    </p:extLst>
  </p:cSld>
  <p:clrMapOvr>
    <a:masterClrMapping/>
  </p:clrMapOvr>
  <mc:AlternateContent xmlns:mc="http://schemas.openxmlformats.org/markup-compatibility/2006" xmlns:p14="http://schemas.microsoft.com/office/powerpoint/2010/main">
    <mc:Choice Requires="p14">
      <p:transition spd="slow" p14:dur="2000" advTm="77219"/>
    </mc:Choice>
    <mc:Fallback xmlns="">
      <p:transition spd="slow" advTm="7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F731-E580-C74D-6E7B-CA44412F8355}"/>
              </a:ext>
            </a:extLst>
          </p:cNvPr>
          <p:cNvSpPr>
            <a:spLocks noGrp="1"/>
          </p:cNvSpPr>
          <p:nvPr>
            <p:ph type="title"/>
          </p:nvPr>
        </p:nvSpPr>
        <p:spPr/>
        <p:txBody>
          <a:bodyPr/>
          <a:lstStyle/>
          <a:p>
            <a:pPr algn="ctr"/>
            <a:r>
              <a:rPr lang="en-GB" dirty="0"/>
              <a:t>Annex 1: Complete Pathway from 01/09/2023</a:t>
            </a:r>
          </a:p>
        </p:txBody>
      </p:sp>
      <p:pic>
        <p:nvPicPr>
          <p:cNvPr id="4" name="Picture 3">
            <a:extLst>
              <a:ext uri="{FF2B5EF4-FFF2-40B4-BE49-F238E27FC236}">
                <a16:creationId xmlns:a16="http://schemas.microsoft.com/office/drawing/2014/main" id="{5AA23A2D-E583-CF3E-BC80-D0090421EC0B}"/>
              </a:ext>
            </a:extLst>
          </p:cNvPr>
          <p:cNvPicPr>
            <a:picLocks noChangeAspect="1"/>
          </p:cNvPicPr>
          <p:nvPr/>
        </p:nvPicPr>
        <p:blipFill>
          <a:blip r:embed="rId3"/>
          <a:stretch>
            <a:fillRect/>
          </a:stretch>
        </p:blipFill>
        <p:spPr>
          <a:xfrm>
            <a:off x="0" y="1503164"/>
            <a:ext cx="9144000" cy="3851672"/>
          </a:xfrm>
          <a:prstGeom prst="rect">
            <a:avLst/>
          </a:prstGeom>
        </p:spPr>
      </p:pic>
    </p:spTree>
    <p:extLst>
      <p:ext uri="{BB962C8B-B14F-4D97-AF65-F5344CB8AC3E}">
        <p14:creationId xmlns:p14="http://schemas.microsoft.com/office/powerpoint/2010/main" val="650920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6|2.5|7.4|3.5|1.8|7.2"/>
</p:tagLst>
</file>

<file path=ppt/tags/tag2.xml><?xml version="1.0" encoding="utf-8"?>
<p:tagLst xmlns:a="http://schemas.openxmlformats.org/drawingml/2006/main" xmlns:r="http://schemas.openxmlformats.org/officeDocument/2006/relationships" xmlns:p="http://schemas.openxmlformats.org/presentationml/2006/main">
  <p:tag name="TIMING" val="|4.1|10.9|26.6"/>
</p:tagLst>
</file>

<file path=ppt/tags/tag3.xml><?xml version="1.0" encoding="utf-8"?>
<p:tagLst xmlns:a="http://schemas.openxmlformats.org/drawingml/2006/main" xmlns:r="http://schemas.openxmlformats.org/officeDocument/2006/relationships" xmlns:p="http://schemas.openxmlformats.org/presentationml/2006/main">
  <p:tag name="TIMING" val="|11.6|6.1|6|52.5"/>
</p:tagLst>
</file>

<file path=ppt/tags/tag4.xml><?xml version="1.0" encoding="utf-8"?>
<p:tagLst xmlns:a="http://schemas.openxmlformats.org/drawingml/2006/main" xmlns:r="http://schemas.openxmlformats.org/officeDocument/2006/relationships" xmlns:p="http://schemas.openxmlformats.org/presentationml/2006/main">
  <p:tag name="TIMING" val="|5.6|14.5|11.5|3.8|4.9"/>
</p:tagLst>
</file>

<file path=ppt/tags/tag5.xml><?xml version="1.0" encoding="utf-8"?>
<p:tagLst xmlns:a="http://schemas.openxmlformats.org/drawingml/2006/main" xmlns:r="http://schemas.openxmlformats.org/officeDocument/2006/relationships" xmlns:p="http://schemas.openxmlformats.org/presentationml/2006/main">
  <p:tag name="TIMING" val="|8.2|21.1"/>
</p:tagLst>
</file>

<file path=ppt/theme/theme1.xml><?xml version="1.0" encoding="utf-8"?>
<a:theme xmlns:a="http://schemas.openxmlformats.org/drawingml/2006/main" name="teamHDFT aob, HIF, HDFT NH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mHDFT template 2021 08" id="{3ACD8E74-DDD0-4A7C-850E-F9C76193C516}" vid="{3CF231F5-F664-4597-BCD6-CE919D5EC032}"/>
    </a:ext>
  </a:extLst>
</a:theme>
</file>

<file path=ppt/theme/theme2.xml><?xml version="1.0" encoding="utf-8"?>
<a:theme xmlns:a="http://schemas.openxmlformats.org/drawingml/2006/main" name="teamHDFT aob, HDFT NH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mHDFT template 2021 08" id="{3ACD8E74-DDD0-4A7C-850E-F9C76193C516}" vid="{6C992ADF-2B49-4CF4-A999-7FC97178DB27}"/>
    </a:ext>
  </a:extLst>
</a:theme>
</file>

<file path=ppt/theme/theme3.xml><?xml version="1.0" encoding="utf-8"?>
<a:theme xmlns:a="http://schemas.openxmlformats.org/drawingml/2006/main" name="teamHDFT At our be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mHDFT template 2021 08" id="{3ACD8E74-DDD0-4A7C-850E-F9C76193C516}" vid="{075DB4B1-C64F-49EF-AED6-FA8B5BD6E19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11921</TotalTime>
  <Words>1256</Words>
  <Application>Microsoft Office PowerPoint</Application>
  <PresentationFormat>On-screen Show (4:3)</PresentationFormat>
  <Paragraphs>94</Paragraphs>
  <Slides>7</Slides>
  <Notes>7</Notes>
  <HiddenSlides>0</HiddenSlides>
  <MMClips>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vt:i4>
      </vt:variant>
    </vt:vector>
  </HeadingPairs>
  <TitlesOfParts>
    <vt:vector size="15" baseType="lpstr">
      <vt:lpstr>Arial</vt:lpstr>
      <vt:lpstr>Arial MT Light</vt:lpstr>
      <vt:lpstr>Calibri</vt:lpstr>
      <vt:lpstr>Calibri Light</vt:lpstr>
      <vt:lpstr>Times New Roman</vt:lpstr>
      <vt:lpstr>teamHDFT aob, HIF, HDFT NHS</vt:lpstr>
      <vt:lpstr>teamHDFT aob, HDFT NHS</vt:lpstr>
      <vt:lpstr>teamHDFT At our best</vt:lpstr>
      <vt:lpstr>PowerPoint Presentation</vt:lpstr>
      <vt:lpstr>Previous Pathway</vt:lpstr>
      <vt:lpstr>Referral process changes</vt:lpstr>
      <vt:lpstr>What will happen after referral</vt:lpstr>
      <vt:lpstr>Waiting list support</vt:lpstr>
      <vt:lpstr>Assessment</vt:lpstr>
      <vt:lpstr>Annex 1: Complete Pathway from 01/09/2023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Fussell Lynda (RCD)</dc:creator>
  <cp:lastModifiedBy>BILLINGTON, Elizabeth (HARROGATE AND DISTRICT NHS FOUNDATION TRUST)</cp:lastModifiedBy>
  <cp:revision>104</cp:revision>
  <dcterms:created xsi:type="dcterms:W3CDTF">2021-06-28T09:01:23Z</dcterms:created>
  <dcterms:modified xsi:type="dcterms:W3CDTF">2023-09-05T13:20:54Z</dcterms:modified>
</cp:coreProperties>
</file>